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63" r:id="rId3"/>
    <p:sldId id="257" r:id="rId4"/>
    <p:sldId id="259" r:id="rId5"/>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2D294-6442-4148-A8BE-7701669214BB}" v="7" dt="2024-06-10T06:10:05.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10"/>
  </p:normalViewPr>
  <p:slideViewPr>
    <p:cSldViewPr snapToGrid="0" snapToObjects="1">
      <p:cViewPr varScale="1">
        <p:scale>
          <a:sx n="54" d="100"/>
          <a:sy n="54" d="100"/>
        </p:scale>
        <p:origin x="7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67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57031" y="0"/>
            <a:ext cx="14630400" cy="8229600"/>
          </a:xfrm>
          <a:prstGeom prst="rect">
            <a:avLst/>
          </a:prstGeom>
          <a:solidFill>
            <a:srgbClr val="E7EEF9"/>
          </a:solidFill>
          <a:ln/>
        </p:spPr>
        <p:txBody>
          <a:bodyPr/>
          <a:lstStyle/>
          <a:p>
            <a:endParaRPr lang="nl-NL"/>
          </a:p>
        </p:txBody>
      </p:sp>
      <p:sp>
        <p:nvSpPr>
          <p:cNvPr id="5" name="Text 2"/>
          <p:cNvSpPr/>
          <p:nvPr/>
        </p:nvSpPr>
        <p:spPr>
          <a:xfrm>
            <a:off x="833199" y="629392"/>
            <a:ext cx="7477601" cy="3512435"/>
          </a:xfrm>
          <a:prstGeom prst="rect">
            <a:avLst/>
          </a:prstGeom>
          <a:noFill/>
          <a:ln/>
        </p:spPr>
        <p:txBody>
          <a:bodyPr wrap="square" rtlCol="0" anchor="t"/>
          <a:lstStyle/>
          <a:p>
            <a:pPr marL="0" indent="0">
              <a:lnSpc>
                <a:spcPts val="7942"/>
              </a:lnSpc>
              <a:buNone/>
            </a:pPr>
            <a:r>
              <a:rPr lang="en-US" sz="3200" b="1" dirty="0">
                <a:solidFill>
                  <a:srgbClr val="1F1E1E"/>
                </a:solidFill>
                <a:ea typeface="Alexandria" pitchFamily="34" charset="-122"/>
                <a:cs typeface="Alexandria" pitchFamily="34" charset="-120"/>
              </a:rPr>
              <a:t>Diversity and Inclusion at the Netherlands Red Cross</a:t>
            </a:r>
            <a:endParaRPr lang="en-US" sz="3200" dirty="0"/>
          </a:p>
        </p:txBody>
      </p:sp>
      <p:sp>
        <p:nvSpPr>
          <p:cNvPr id="6" name="Text 3"/>
          <p:cNvSpPr/>
          <p:nvPr/>
        </p:nvSpPr>
        <p:spPr>
          <a:xfrm>
            <a:off x="833199" y="4475083"/>
            <a:ext cx="7477601" cy="1999536"/>
          </a:xfrm>
          <a:prstGeom prst="rect">
            <a:avLst/>
          </a:prstGeom>
          <a:noFill/>
          <a:ln/>
        </p:spPr>
        <p:txBody>
          <a:bodyPr wrap="square" rtlCol="0" anchor="t"/>
          <a:lstStyle/>
          <a:p>
            <a:pPr marL="0" indent="0">
              <a:lnSpc>
                <a:spcPts val="2624"/>
              </a:lnSpc>
              <a:buNone/>
            </a:pPr>
            <a:r>
              <a:rPr lang="en-US" sz="2000" dirty="0">
                <a:solidFill>
                  <a:srgbClr val="3B3535"/>
                </a:solidFill>
                <a:ea typeface="Sora" pitchFamily="34" charset="-122"/>
                <a:cs typeface="Sora" pitchFamily="34" charset="-120"/>
              </a:rPr>
              <a:t>The Netherlands Red Cross is committed to fostering a diverse and inclusive organization that reflects the communities it serves. By embracing the unique perspectives and experiences of our volunteers and employees, we can provide better aid and connect with a wider range of supporters. This commitment to diversity and inclusion is central to our mission of being there for everyone in need.</a:t>
            </a:r>
            <a:endParaRPr lang="en-US" sz="2000" dirty="0"/>
          </a:p>
        </p:txBody>
      </p:sp>
      <p:sp>
        <p:nvSpPr>
          <p:cNvPr id="8" name="Text 5"/>
          <p:cNvSpPr/>
          <p:nvPr/>
        </p:nvSpPr>
        <p:spPr>
          <a:xfrm>
            <a:off x="922972" y="6870144"/>
            <a:ext cx="175736" cy="97512"/>
          </a:xfrm>
          <a:prstGeom prst="rect">
            <a:avLst/>
          </a:prstGeom>
          <a:noFill/>
          <a:ln/>
        </p:spPr>
        <p:txBody>
          <a:bodyPr wrap="none" rtlCol="0" anchor="t"/>
          <a:lstStyle/>
          <a:p>
            <a:pPr marL="0" indent="0" algn="ctr">
              <a:lnSpc>
                <a:spcPts val="768"/>
              </a:lnSpc>
              <a:buNone/>
            </a:pPr>
            <a:endParaRPr lang="en-US" sz="768" dirty="0"/>
          </a:p>
        </p:txBody>
      </p:sp>
      <p:sp>
        <p:nvSpPr>
          <p:cNvPr id="9" name="Text 6"/>
          <p:cNvSpPr/>
          <p:nvPr/>
        </p:nvSpPr>
        <p:spPr>
          <a:xfrm>
            <a:off x="1299686" y="6724531"/>
            <a:ext cx="2606993" cy="388858"/>
          </a:xfrm>
          <a:prstGeom prst="rect">
            <a:avLst/>
          </a:prstGeom>
          <a:noFill/>
          <a:ln/>
        </p:spPr>
        <p:txBody>
          <a:bodyPr wrap="none" rtlCol="0" anchor="t"/>
          <a:lstStyle/>
          <a:p>
            <a:pPr>
              <a:lnSpc>
                <a:spcPts val="3062"/>
              </a:lnSpc>
            </a:pPr>
            <a:endParaRPr lang="en-US" sz="2187" dirty="0"/>
          </a:p>
        </p:txBody>
      </p:sp>
      <p:pic>
        <p:nvPicPr>
          <p:cNvPr id="3" name="Afbeelding 2">
            <a:extLst>
              <a:ext uri="{FF2B5EF4-FFF2-40B4-BE49-F238E27FC236}">
                <a16:creationId xmlns:a16="http://schemas.microsoft.com/office/drawing/2014/main" id="{EE629892-C67B-661F-9EE8-5B227C11CB8E}"/>
              </a:ext>
            </a:extLst>
          </p:cNvPr>
          <p:cNvPicPr>
            <a:picLocks noChangeAspect="1"/>
          </p:cNvPicPr>
          <p:nvPr/>
        </p:nvPicPr>
        <p:blipFill>
          <a:blip r:embed="rId3"/>
          <a:stretch>
            <a:fillRect/>
          </a:stretch>
        </p:blipFill>
        <p:spPr>
          <a:xfrm>
            <a:off x="9136379" y="27027"/>
            <a:ext cx="54864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txBody>
          <a:bodyPr/>
          <a:lstStyle/>
          <a:p>
            <a:endParaRPr lang="nl-NL"/>
          </a:p>
        </p:txBody>
      </p:sp>
      <p:sp>
        <p:nvSpPr>
          <p:cNvPr id="3" name="Shape 1"/>
          <p:cNvSpPr/>
          <p:nvPr/>
        </p:nvSpPr>
        <p:spPr>
          <a:xfrm>
            <a:off x="0" y="-303049"/>
            <a:ext cx="14630400" cy="8229600"/>
          </a:xfrm>
          <a:prstGeom prst="rect">
            <a:avLst/>
          </a:prstGeom>
          <a:solidFill>
            <a:srgbClr val="FFFAFA"/>
          </a:solidFill>
          <a:ln/>
        </p:spPr>
        <p:txBody>
          <a:bodyPr/>
          <a:lstStyle/>
          <a:p>
            <a:endParaRPr lang="nl-NL"/>
          </a:p>
        </p:txBody>
      </p:sp>
      <p:sp>
        <p:nvSpPr>
          <p:cNvPr id="4" name="Text 2"/>
          <p:cNvSpPr/>
          <p:nvPr/>
        </p:nvSpPr>
        <p:spPr>
          <a:xfrm>
            <a:off x="1760220" y="764262"/>
            <a:ext cx="6988373" cy="730806"/>
          </a:xfrm>
          <a:prstGeom prst="rect">
            <a:avLst/>
          </a:prstGeom>
          <a:noFill/>
          <a:ln/>
        </p:spPr>
        <p:txBody>
          <a:bodyPr wrap="none" rtlCol="0" anchor="t"/>
          <a:lstStyle/>
          <a:p>
            <a:pPr marL="0" indent="0">
              <a:lnSpc>
                <a:spcPts val="5755"/>
              </a:lnSpc>
              <a:buNone/>
            </a:pPr>
            <a:r>
              <a:rPr lang="en-US" sz="4604" b="1" dirty="0">
                <a:solidFill>
                  <a:srgbClr val="1F1E1E"/>
                </a:solidFill>
                <a:ea typeface="Alexandria" pitchFamily="34" charset="-122"/>
                <a:cs typeface="Alexandria" pitchFamily="34" charset="-120"/>
              </a:rPr>
              <a:t>A Powerful Voice for All</a:t>
            </a:r>
            <a:endParaRPr lang="en-US" sz="4604" dirty="0"/>
          </a:p>
        </p:txBody>
      </p:sp>
      <p:sp>
        <p:nvSpPr>
          <p:cNvPr id="5" name="Shape 3"/>
          <p:cNvSpPr/>
          <p:nvPr/>
        </p:nvSpPr>
        <p:spPr>
          <a:xfrm>
            <a:off x="1760220" y="1939409"/>
            <a:ext cx="11109960" cy="5525929"/>
          </a:xfrm>
          <a:prstGeom prst="roundRect">
            <a:avLst>
              <a:gd name="adj" fmla="val 1809"/>
            </a:avLst>
          </a:prstGeom>
          <a:noFill/>
          <a:ln w="7620">
            <a:solidFill>
              <a:srgbClr val="000000">
                <a:alpha val="8000"/>
              </a:srgbClr>
            </a:solidFill>
            <a:prstDash val="solid"/>
          </a:ln>
        </p:spPr>
        <p:txBody>
          <a:bodyPr/>
          <a:lstStyle/>
          <a:p>
            <a:endParaRPr lang="nl-NL"/>
          </a:p>
        </p:txBody>
      </p:sp>
      <p:sp>
        <p:nvSpPr>
          <p:cNvPr id="6" name="Shape 4"/>
          <p:cNvSpPr/>
          <p:nvPr/>
        </p:nvSpPr>
        <p:spPr>
          <a:xfrm>
            <a:off x="1767840" y="1947029"/>
            <a:ext cx="11094720" cy="1614726"/>
          </a:xfrm>
          <a:prstGeom prst="rect">
            <a:avLst/>
          </a:prstGeom>
          <a:solidFill>
            <a:srgbClr val="FFFFFF">
              <a:alpha val="4000"/>
            </a:srgbClr>
          </a:solidFill>
          <a:ln/>
        </p:spPr>
        <p:txBody>
          <a:bodyPr/>
          <a:lstStyle/>
          <a:p>
            <a:endParaRPr lang="nl-NL"/>
          </a:p>
        </p:txBody>
      </p:sp>
      <p:sp>
        <p:nvSpPr>
          <p:cNvPr id="7" name="Text 5"/>
          <p:cNvSpPr/>
          <p:nvPr/>
        </p:nvSpPr>
        <p:spPr>
          <a:xfrm>
            <a:off x="1990011" y="2087880"/>
            <a:ext cx="5099209" cy="333256"/>
          </a:xfrm>
          <a:prstGeom prst="rect">
            <a:avLst/>
          </a:prstGeom>
          <a:noFill/>
          <a:ln/>
        </p:spPr>
        <p:txBody>
          <a:bodyPr wrap="non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Neutral and impartial</a:t>
            </a:r>
            <a:endParaRPr lang="en-US" sz="1750" dirty="0"/>
          </a:p>
        </p:txBody>
      </p:sp>
      <p:sp>
        <p:nvSpPr>
          <p:cNvPr id="8" name="Text 6"/>
          <p:cNvSpPr/>
          <p:nvPr/>
        </p:nvSpPr>
        <p:spPr>
          <a:xfrm>
            <a:off x="7541181" y="2087880"/>
            <a:ext cx="5099209" cy="1333024"/>
          </a:xfrm>
          <a:prstGeom prst="rect">
            <a:avLst/>
          </a:prstGeom>
          <a:noFill/>
          <a:ln/>
        </p:spPr>
        <p:txBody>
          <a:bodyPr wrap="squar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In a polarized world, the Netherlands Red Cross is committed to being a powerful, neutral, and impartial voice that serves everyone, regardless of their background or beliefs.</a:t>
            </a:r>
            <a:endParaRPr lang="en-US" sz="1750" dirty="0"/>
          </a:p>
        </p:txBody>
      </p:sp>
      <p:sp>
        <p:nvSpPr>
          <p:cNvPr id="9" name="Shape 7"/>
          <p:cNvSpPr/>
          <p:nvPr/>
        </p:nvSpPr>
        <p:spPr>
          <a:xfrm>
            <a:off x="1767840" y="3561755"/>
            <a:ext cx="11094720" cy="1947982"/>
          </a:xfrm>
          <a:prstGeom prst="rect">
            <a:avLst/>
          </a:prstGeom>
          <a:solidFill>
            <a:srgbClr val="000000">
              <a:alpha val="4000"/>
            </a:srgbClr>
          </a:solidFill>
          <a:ln/>
        </p:spPr>
        <p:txBody>
          <a:bodyPr/>
          <a:lstStyle/>
          <a:p>
            <a:endParaRPr lang="nl-NL"/>
          </a:p>
        </p:txBody>
      </p:sp>
      <p:sp>
        <p:nvSpPr>
          <p:cNvPr id="10" name="Text 8"/>
          <p:cNvSpPr/>
          <p:nvPr/>
        </p:nvSpPr>
        <p:spPr>
          <a:xfrm>
            <a:off x="1990011" y="3702606"/>
            <a:ext cx="5099209" cy="333256"/>
          </a:xfrm>
          <a:prstGeom prst="rect">
            <a:avLst/>
          </a:prstGeom>
          <a:noFill/>
          <a:ln/>
        </p:spPr>
        <p:txBody>
          <a:bodyPr wrap="non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Inclusive advocacy</a:t>
            </a:r>
            <a:endParaRPr lang="en-US" sz="1750" dirty="0"/>
          </a:p>
        </p:txBody>
      </p:sp>
      <p:sp>
        <p:nvSpPr>
          <p:cNvPr id="11" name="Text 9"/>
          <p:cNvSpPr/>
          <p:nvPr/>
        </p:nvSpPr>
        <p:spPr>
          <a:xfrm>
            <a:off x="7541182" y="3702605"/>
            <a:ext cx="4678528" cy="1666281"/>
          </a:xfrm>
          <a:prstGeom prst="rect">
            <a:avLst/>
          </a:prstGeom>
          <a:noFill/>
          <a:ln/>
        </p:spPr>
        <p:txBody>
          <a:bodyPr wrap="squar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We advocate for the rights and needs of all people, using our platform to amplify the voices of marginalized communities and champion the cause of diversity and inclusion.</a:t>
            </a:r>
            <a:endParaRPr lang="en-US" sz="1750" dirty="0"/>
          </a:p>
        </p:txBody>
      </p:sp>
      <p:sp>
        <p:nvSpPr>
          <p:cNvPr id="12" name="Shape 10"/>
          <p:cNvSpPr/>
          <p:nvPr/>
        </p:nvSpPr>
        <p:spPr>
          <a:xfrm>
            <a:off x="1767840" y="5509736"/>
            <a:ext cx="11094720" cy="1947982"/>
          </a:xfrm>
          <a:prstGeom prst="rect">
            <a:avLst/>
          </a:prstGeom>
          <a:solidFill>
            <a:srgbClr val="FFFFFF">
              <a:alpha val="4000"/>
            </a:srgbClr>
          </a:solidFill>
          <a:ln/>
        </p:spPr>
        <p:txBody>
          <a:bodyPr/>
          <a:lstStyle/>
          <a:p>
            <a:endParaRPr lang="nl-NL"/>
          </a:p>
        </p:txBody>
      </p:sp>
      <p:sp>
        <p:nvSpPr>
          <p:cNvPr id="13" name="Text 11"/>
          <p:cNvSpPr/>
          <p:nvPr/>
        </p:nvSpPr>
        <p:spPr>
          <a:xfrm>
            <a:off x="1990011" y="5650587"/>
            <a:ext cx="5099209" cy="333256"/>
          </a:xfrm>
          <a:prstGeom prst="rect">
            <a:avLst/>
          </a:prstGeom>
          <a:noFill/>
          <a:ln/>
        </p:spPr>
        <p:txBody>
          <a:bodyPr wrap="non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A unifying force</a:t>
            </a:r>
            <a:endParaRPr lang="en-US" sz="1750" dirty="0"/>
          </a:p>
        </p:txBody>
      </p:sp>
      <p:sp>
        <p:nvSpPr>
          <p:cNvPr id="14" name="Text 12"/>
          <p:cNvSpPr/>
          <p:nvPr/>
        </p:nvSpPr>
        <p:spPr>
          <a:xfrm>
            <a:off x="7541181" y="5650587"/>
            <a:ext cx="5099209" cy="1666280"/>
          </a:xfrm>
          <a:prstGeom prst="rect">
            <a:avLst/>
          </a:prstGeom>
          <a:noFill/>
          <a:ln/>
        </p:spPr>
        <p:txBody>
          <a:bodyPr wrap="squar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By embracing diversity and fostering inclusion, the Red Cross has the unique ability to bring people together, transcending barriers and uniting our communities in times of need.</a:t>
            </a:r>
            <a:endParaRPr lang="en-US" sz="1750" dirty="0"/>
          </a:p>
        </p:txBody>
      </p:sp>
      <p:pic>
        <p:nvPicPr>
          <p:cNvPr id="16" name="Afbeelding 15">
            <a:extLst>
              <a:ext uri="{FF2B5EF4-FFF2-40B4-BE49-F238E27FC236}">
                <a16:creationId xmlns:a16="http://schemas.microsoft.com/office/drawing/2014/main" id="{0916C7A7-6381-5E3C-EFEC-E67E3AE5DBBB}"/>
              </a:ext>
            </a:extLst>
          </p:cNvPr>
          <p:cNvPicPr>
            <a:picLocks noChangeAspect="1"/>
          </p:cNvPicPr>
          <p:nvPr/>
        </p:nvPicPr>
        <p:blipFill>
          <a:blip r:embed="rId3"/>
          <a:stretch>
            <a:fillRect/>
          </a:stretch>
        </p:blipFill>
        <p:spPr>
          <a:xfrm>
            <a:off x="10046525" y="-168598"/>
            <a:ext cx="2816035" cy="18835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txBody>
          <a:bodyPr/>
          <a:lstStyle/>
          <a:p>
            <a:endParaRPr lang="nl-NL"/>
          </a:p>
        </p:txBody>
      </p:sp>
      <p:sp>
        <p:nvSpPr>
          <p:cNvPr id="3" name="Shape 1"/>
          <p:cNvSpPr/>
          <p:nvPr/>
        </p:nvSpPr>
        <p:spPr>
          <a:xfrm>
            <a:off x="-106878" y="0"/>
            <a:ext cx="14630400" cy="8229600"/>
          </a:xfrm>
          <a:prstGeom prst="rect">
            <a:avLst/>
          </a:prstGeom>
          <a:solidFill>
            <a:srgbClr val="FFFAFA"/>
          </a:solidFill>
          <a:ln/>
        </p:spPr>
        <p:txBody>
          <a:bodyPr/>
          <a:lstStyle/>
          <a:p>
            <a:endParaRPr lang="nl-NL"/>
          </a:p>
        </p:txBody>
      </p:sp>
      <p:sp>
        <p:nvSpPr>
          <p:cNvPr id="4" name="Text 2"/>
          <p:cNvSpPr/>
          <p:nvPr/>
        </p:nvSpPr>
        <p:spPr>
          <a:xfrm>
            <a:off x="1760220" y="1078349"/>
            <a:ext cx="6796564" cy="730806"/>
          </a:xfrm>
          <a:prstGeom prst="rect">
            <a:avLst/>
          </a:prstGeom>
          <a:noFill/>
          <a:ln/>
        </p:spPr>
        <p:txBody>
          <a:bodyPr wrap="none" rtlCol="0" anchor="t"/>
          <a:lstStyle/>
          <a:p>
            <a:pPr marL="0" indent="0">
              <a:lnSpc>
                <a:spcPts val="5755"/>
              </a:lnSpc>
              <a:buNone/>
            </a:pPr>
            <a:r>
              <a:rPr lang="en-US" sz="4604" b="1" dirty="0">
                <a:solidFill>
                  <a:srgbClr val="1F1E1E"/>
                </a:solidFill>
                <a:latin typeface="Alexandria" pitchFamily="34" charset="0"/>
                <a:ea typeface="Alexandria" pitchFamily="34" charset="-122"/>
                <a:cs typeface="Alexandria" pitchFamily="34" charset="-120"/>
              </a:rPr>
              <a:t>Diverse team base</a:t>
            </a:r>
            <a:endParaRPr lang="en-US" sz="4604" dirty="0"/>
          </a:p>
        </p:txBody>
      </p:sp>
      <p:sp>
        <p:nvSpPr>
          <p:cNvPr id="5" name="Text 3"/>
          <p:cNvSpPr/>
          <p:nvPr/>
        </p:nvSpPr>
        <p:spPr>
          <a:xfrm>
            <a:off x="1760220" y="2364581"/>
            <a:ext cx="3257669" cy="365522"/>
          </a:xfrm>
          <a:prstGeom prst="rect">
            <a:avLst/>
          </a:prstGeom>
          <a:noFill/>
          <a:ln/>
        </p:spPr>
        <p:txBody>
          <a:bodyPr wrap="none" rtlCol="0" anchor="t"/>
          <a:lstStyle/>
          <a:p>
            <a:pPr marL="0" indent="0">
              <a:lnSpc>
                <a:spcPts val="2878"/>
              </a:lnSpc>
              <a:buNone/>
            </a:pPr>
            <a:r>
              <a:rPr lang="en-US" sz="2302" b="1" dirty="0">
                <a:solidFill>
                  <a:srgbClr val="1F1E1E"/>
                </a:solidFill>
                <a:latin typeface="Alexandria" pitchFamily="34" charset="0"/>
                <a:ea typeface="Alexandria" pitchFamily="34" charset="-122"/>
                <a:cs typeface="Alexandria" pitchFamily="34" charset="-120"/>
              </a:rPr>
              <a:t>Inclusive recruitment</a:t>
            </a:r>
            <a:endParaRPr lang="en-US" sz="2302" dirty="0"/>
          </a:p>
        </p:txBody>
      </p:sp>
      <p:sp>
        <p:nvSpPr>
          <p:cNvPr id="6" name="Text 4"/>
          <p:cNvSpPr/>
          <p:nvPr/>
        </p:nvSpPr>
        <p:spPr>
          <a:xfrm>
            <a:off x="1760220" y="2952274"/>
            <a:ext cx="3341608" cy="3999071"/>
          </a:xfrm>
          <a:prstGeom prst="rect">
            <a:avLst/>
          </a:prstGeom>
          <a:noFill/>
          <a:ln/>
        </p:spPr>
        <p:txBody>
          <a:bodyPr wrap="squar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We actively seek out staff volunteers from diverse backgrounds, ensuring our recruitment efforts reach a wide range of communities. This includes partnering with local organizations, attending community events, and crafting inclusive job postings that encourage applicants from all walks of life.</a:t>
            </a:r>
            <a:endParaRPr lang="en-US" sz="1750" dirty="0"/>
          </a:p>
        </p:txBody>
      </p:sp>
      <p:sp>
        <p:nvSpPr>
          <p:cNvPr id="7" name="Text 5"/>
          <p:cNvSpPr/>
          <p:nvPr/>
        </p:nvSpPr>
        <p:spPr>
          <a:xfrm>
            <a:off x="5651421" y="2364581"/>
            <a:ext cx="2923580" cy="365522"/>
          </a:xfrm>
          <a:prstGeom prst="rect">
            <a:avLst/>
          </a:prstGeom>
          <a:noFill/>
          <a:ln/>
        </p:spPr>
        <p:txBody>
          <a:bodyPr wrap="none" rtlCol="0" anchor="t"/>
          <a:lstStyle/>
          <a:p>
            <a:pPr marL="0" indent="0">
              <a:lnSpc>
                <a:spcPts val="2878"/>
              </a:lnSpc>
              <a:buNone/>
            </a:pPr>
            <a:r>
              <a:rPr lang="en-US" sz="2302" b="1" dirty="0">
                <a:solidFill>
                  <a:srgbClr val="1F1E1E"/>
                </a:solidFill>
                <a:latin typeface="Alexandria" pitchFamily="34" charset="0"/>
                <a:ea typeface="Alexandria" pitchFamily="34" charset="-122"/>
                <a:cs typeface="Alexandria" pitchFamily="34" charset="-120"/>
              </a:rPr>
              <a:t>Ongoing training</a:t>
            </a:r>
            <a:endParaRPr lang="en-US" sz="2302" dirty="0"/>
          </a:p>
        </p:txBody>
      </p:sp>
      <p:sp>
        <p:nvSpPr>
          <p:cNvPr id="8" name="Text 6"/>
          <p:cNvSpPr/>
          <p:nvPr/>
        </p:nvSpPr>
        <p:spPr>
          <a:xfrm>
            <a:off x="5651421" y="2952274"/>
            <a:ext cx="3341608" cy="3332559"/>
          </a:xfrm>
          <a:prstGeom prst="rect">
            <a:avLst/>
          </a:prstGeom>
          <a:noFill/>
          <a:ln/>
        </p:spPr>
        <p:txBody>
          <a:bodyPr wrap="squar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Our staff and volunteers receive training not just in core Red Cross skills, but also in cultural competency and inclusive practices. This helps them better understand and serve the diverse populations we work with, providing more personalized and effective aid.</a:t>
            </a:r>
            <a:endParaRPr lang="en-US" sz="1750" dirty="0"/>
          </a:p>
        </p:txBody>
      </p:sp>
      <p:sp>
        <p:nvSpPr>
          <p:cNvPr id="9" name="Text 7"/>
          <p:cNvSpPr/>
          <p:nvPr/>
        </p:nvSpPr>
        <p:spPr>
          <a:xfrm>
            <a:off x="9542621" y="2364581"/>
            <a:ext cx="3341608" cy="731044"/>
          </a:xfrm>
          <a:prstGeom prst="rect">
            <a:avLst/>
          </a:prstGeom>
          <a:noFill/>
          <a:ln/>
        </p:spPr>
        <p:txBody>
          <a:bodyPr wrap="square" rtlCol="0" anchor="t"/>
          <a:lstStyle/>
          <a:p>
            <a:pPr marL="0" indent="0">
              <a:lnSpc>
                <a:spcPts val="2878"/>
              </a:lnSpc>
              <a:buNone/>
            </a:pPr>
            <a:r>
              <a:rPr lang="en-US" sz="2302" b="1" dirty="0">
                <a:solidFill>
                  <a:srgbClr val="1F1E1E"/>
                </a:solidFill>
                <a:latin typeface="Alexandria" pitchFamily="34" charset="0"/>
                <a:ea typeface="Alexandria" pitchFamily="34" charset="-122"/>
                <a:cs typeface="Alexandria" pitchFamily="34" charset="-120"/>
              </a:rPr>
              <a:t>Representation matters</a:t>
            </a:r>
            <a:endParaRPr lang="en-US" sz="2302" dirty="0"/>
          </a:p>
        </p:txBody>
      </p:sp>
      <p:sp>
        <p:nvSpPr>
          <p:cNvPr id="10" name="Text 8"/>
          <p:cNvSpPr/>
          <p:nvPr/>
        </p:nvSpPr>
        <p:spPr>
          <a:xfrm>
            <a:off x="9542621" y="3317796"/>
            <a:ext cx="3341608" cy="2999303"/>
          </a:xfrm>
          <a:prstGeom prst="rect">
            <a:avLst/>
          </a:prstGeom>
          <a:noFill/>
          <a:ln/>
        </p:spPr>
        <p:txBody>
          <a:bodyPr wrap="square" rtlCol="0" anchor="t"/>
          <a:lstStyle/>
          <a:p>
            <a:pPr marL="0" indent="0">
              <a:lnSpc>
                <a:spcPts val="2624"/>
              </a:lnSpc>
              <a:buNone/>
            </a:pPr>
            <a:r>
              <a:rPr lang="en-US" sz="1750" dirty="0">
                <a:solidFill>
                  <a:srgbClr val="3B3535"/>
                </a:solidFill>
                <a:latin typeface="Sora" pitchFamily="34" charset="0"/>
                <a:ea typeface="Sora" pitchFamily="34" charset="-122"/>
                <a:cs typeface="Sora" pitchFamily="34" charset="-120"/>
              </a:rPr>
              <a:t>By building a team base that reflects the diversity of the communities we serve, we can better understand their unique needs and tailor our services accordingly. This builds trust and ensures we are a valuable resource for everyone in need.</a:t>
            </a:r>
            <a:endParaRPr lang="en-US" sz="1750" dirty="0"/>
          </a:p>
        </p:txBody>
      </p:sp>
      <p:pic>
        <p:nvPicPr>
          <p:cNvPr id="12" name="Afbeelding 11">
            <a:extLst>
              <a:ext uri="{FF2B5EF4-FFF2-40B4-BE49-F238E27FC236}">
                <a16:creationId xmlns:a16="http://schemas.microsoft.com/office/drawing/2014/main" id="{E08711E2-7289-9383-7950-97DEB6E1CB11}"/>
              </a:ext>
            </a:extLst>
          </p:cNvPr>
          <p:cNvPicPr>
            <a:picLocks noChangeAspect="1"/>
          </p:cNvPicPr>
          <p:nvPr/>
        </p:nvPicPr>
        <p:blipFill>
          <a:blip r:embed="rId3"/>
          <a:stretch>
            <a:fillRect/>
          </a:stretch>
        </p:blipFill>
        <p:spPr>
          <a:xfrm>
            <a:off x="9542621" y="234838"/>
            <a:ext cx="3017993" cy="20186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txBody>
          <a:bodyPr/>
          <a:lstStyle/>
          <a:p>
            <a:endParaRPr lang="nl-NL"/>
          </a:p>
        </p:txBody>
      </p:sp>
      <p:sp>
        <p:nvSpPr>
          <p:cNvPr id="3" name="Shape 1"/>
          <p:cNvSpPr/>
          <p:nvPr/>
        </p:nvSpPr>
        <p:spPr>
          <a:xfrm>
            <a:off x="0" y="0"/>
            <a:ext cx="14630400" cy="8230672"/>
          </a:xfrm>
          <a:prstGeom prst="rect">
            <a:avLst/>
          </a:prstGeom>
          <a:solidFill>
            <a:srgbClr val="FFFAFA"/>
          </a:solidFill>
          <a:ln/>
        </p:spPr>
        <p:txBody>
          <a:bodyPr/>
          <a:lstStyle/>
          <a:p>
            <a:endParaRPr lang="nl-NL"/>
          </a:p>
        </p:txBody>
      </p:sp>
      <p:pic>
        <p:nvPicPr>
          <p:cNvPr id="4" name="Image 0"/>
          <p:cNvPicPr>
            <a:picLocks noChangeAspect="1"/>
          </p:cNvPicPr>
          <p:nvPr/>
        </p:nvPicPr>
        <p:blipFill>
          <a:blip r:embed="rId3"/>
          <a:srcRect/>
          <a:stretch/>
        </p:blipFill>
        <p:spPr>
          <a:xfrm>
            <a:off x="352351" y="2630748"/>
            <a:ext cx="4047009" cy="3211912"/>
          </a:xfrm>
          <a:prstGeom prst="rect">
            <a:avLst/>
          </a:prstGeom>
        </p:spPr>
      </p:pic>
      <p:sp>
        <p:nvSpPr>
          <p:cNvPr id="5" name="Text 2"/>
          <p:cNvSpPr/>
          <p:nvPr/>
        </p:nvSpPr>
        <p:spPr>
          <a:xfrm>
            <a:off x="4458891" y="587573"/>
            <a:ext cx="5750362" cy="702826"/>
          </a:xfrm>
          <a:prstGeom prst="rect">
            <a:avLst/>
          </a:prstGeom>
          <a:noFill/>
          <a:ln/>
        </p:spPr>
        <p:txBody>
          <a:bodyPr wrap="none" rtlCol="0" anchor="t"/>
          <a:lstStyle/>
          <a:p>
            <a:pPr marL="0" indent="0">
              <a:lnSpc>
                <a:spcPts val="5535"/>
              </a:lnSpc>
              <a:buNone/>
            </a:pPr>
            <a:r>
              <a:rPr lang="en-US" sz="4428" b="1" dirty="0">
                <a:solidFill>
                  <a:srgbClr val="1F1E1E"/>
                </a:solidFill>
                <a:latin typeface="Alexandria" pitchFamily="34" charset="0"/>
                <a:ea typeface="Alexandria" pitchFamily="34" charset="-122"/>
                <a:cs typeface="Alexandria" pitchFamily="34" charset="-120"/>
              </a:rPr>
              <a:t>Impactful Initiatives</a:t>
            </a:r>
            <a:endParaRPr lang="en-US" sz="4428" dirty="0"/>
          </a:p>
        </p:txBody>
      </p:sp>
      <p:sp>
        <p:nvSpPr>
          <p:cNvPr id="6" name="Shape 3"/>
          <p:cNvSpPr/>
          <p:nvPr/>
        </p:nvSpPr>
        <p:spPr>
          <a:xfrm>
            <a:off x="4758095" y="1610916"/>
            <a:ext cx="42624" cy="6032183"/>
          </a:xfrm>
          <a:prstGeom prst="roundRect">
            <a:avLst>
              <a:gd name="adj" fmla="val 225603"/>
            </a:avLst>
          </a:prstGeom>
          <a:solidFill>
            <a:srgbClr val="BBC2DC"/>
          </a:solidFill>
          <a:ln/>
        </p:spPr>
        <p:txBody>
          <a:bodyPr/>
          <a:lstStyle/>
          <a:p>
            <a:endParaRPr lang="nl-NL"/>
          </a:p>
        </p:txBody>
      </p:sp>
      <p:sp>
        <p:nvSpPr>
          <p:cNvPr id="7" name="Shape 4"/>
          <p:cNvSpPr/>
          <p:nvPr/>
        </p:nvSpPr>
        <p:spPr>
          <a:xfrm>
            <a:off x="5019794" y="2070378"/>
            <a:ext cx="747832" cy="42624"/>
          </a:xfrm>
          <a:prstGeom prst="roundRect">
            <a:avLst>
              <a:gd name="adj" fmla="val 225603"/>
            </a:avLst>
          </a:prstGeom>
          <a:solidFill>
            <a:srgbClr val="BBC2DC"/>
          </a:solidFill>
          <a:ln/>
        </p:spPr>
        <p:txBody>
          <a:bodyPr/>
          <a:lstStyle/>
          <a:p>
            <a:endParaRPr lang="nl-NL"/>
          </a:p>
        </p:txBody>
      </p:sp>
      <p:sp>
        <p:nvSpPr>
          <p:cNvPr id="8" name="Shape 5"/>
          <p:cNvSpPr/>
          <p:nvPr/>
        </p:nvSpPr>
        <p:spPr>
          <a:xfrm>
            <a:off x="4539020" y="1851303"/>
            <a:ext cx="480774" cy="480774"/>
          </a:xfrm>
          <a:prstGeom prst="roundRect">
            <a:avLst>
              <a:gd name="adj" fmla="val 20001"/>
            </a:avLst>
          </a:prstGeom>
          <a:solidFill>
            <a:srgbClr val="D5DCF6"/>
          </a:solidFill>
          <a:ln w="7620">
            <a:solidFill>
              <a:srgbClr val="BBC2DC"/>
            </a:solidFill>
            <a:prstDash val="solid"/>
          </a:ln>
        </p:spPr>
        <p:txBody>
          <a:bodyPr/>
          <a:lstStyle/>
          <a:p>
            <a:endParaRPr lang="nl-NL"/>
          </a:p>
        </p:txBody>
      </p:sp>
      <p:sp>
        <p:nvSpPr>
          <p:cNvPr id="9" name="Text 6"/>
          <p:cNvSpPr/>
          <p:nvPr/>
        </p:nvSpPr>
        <p:spPr>
          <a:xfrm>
            <a:off x="4713089" y="1880830"/>
            <a:ext cx="132636" cy="421719"/>
          </a:xfrm>
          <a:prstGeom prst="rect">
            <a:avLst/>
          </a:prstGeom>
          <a:noFill/>
          <a:ln/>
        </p:spPr>
        <p:txBody>
          <a:bodyPr wrap="none" rtlCol="0" anchor="t"/>
          <a:lstStyle/>
          <a:p>
            <a:pPr marL="0" indent="0" algn="ctr">
              <a:lnSpc>
                <a:spcPts val="3321"/>
              </a:lnSpc>
              <a:buNone/>
            </a:pPr>
            <a:r>
              <a:rPr lang="en-US" sz="2657" b="1" dirty="0">
                <a:solidFill>
                  <a:srgbClr val="3B3535"/>
                </a:solidFill>
                <a:latin typeface="Alexandria" pitchFamily="34" charset="0"/>
                <a:ea typeface="Alexandria" pitchFamily="34" charset="-122"/>
                <a:cs typeface="Alexandria" pitchFamily="34" charset="-120"/>
              </a:rPr>
              <a:t>1</a:t>
            </a:r>
            <a:endParaRPr lang="en-US" sz="2657" dirty="0"/>
          </a:p>
        </p:txBody>
      </p:sp>
      <p:sp>
        <p:nvSpPr>
          <p:cNvPr id="10" name="Text 7"/>
          <p:cNvSpPr/>
          <p:nvPr/>
        </p:nvSpPr>
        <p:spPr>
          <a:xfrm>
            <a:off x="5954673" y="1824514"/>
            <a:ext cx="2811661" cy="351472"/>
          </a:xfrm>
          <a:prstGeom prst="rect">
            <a:avLst/>
          </a:prstGeom>
          <a:noFill/>
          <a:ln/>
        </p:spPr>
        <p:txBody>
          <a:bodyPr wrap="none" rtlCol="0" anchor="t"/>
          <a:lstStyle/>
          <a:p>
            <a:pPr marL="0" indent="0" algn="l">
              <a:lnSpc>
                <a:spcPts val="2767"/>
              </a:lnSpc>
              <a:buNone/>
            </a:pPr>
            <a:r>
              <a:rPr lang="en-US" sz="2214" b="1" dirty="0">
                <a:solidFill>
                  <a:srgbClr val="3B3535"/>
                </a:solidFill>
                <a:latin typeface="Alexandria" pitchFamily="34" charset="0"/>
                <a:ea typeface="Alexandria" pitchFamily="34" charset="-122"/>
                <a:cs typeface="Alexandria" pitchFamily="34" charset="-120"/>
              </a:rPr>
              <a:t>Diversity month</a:t>
            </a:r>
            <a:endParaRPr lang="en-US" sz="2214" dirty="0"/>
          </a:p>
        </p:txBody>
      </p:sp>
      <p:sp>
        <p:nvSpPr>
          <p:cNvPr id="11" name="Text 8"/>
          <p:cNvSpPr/>
          <p:nvPr/>
        </p:nvSpPr>
        <p:spPr>
          <a:xfrm>
            <a:off x="5954673" y="2304098"/>
            <a:ext cx="7874437" cy="961549"/>
          </a:xfrm>
          <a:prstGeom prst="rect">
            <a:avLst/>
          </a:prstGeom>
          <a:noFill/>
          <a:ln/>
        </p:spPr>
        <p:txBody>
          <a:bodyPr wrap="square" rtlCol="0" anchor="t"/>
          <a:lstStyle/>
          <a:p>
            <a:pPr marL="0" indent="0" algn="l">
              <a:lnSpc>
                <a:spcPts val="2524"/>
              </a:lnSpc>
              <a:buNone/>
            </a:pPr>
            <a:r>
              <a:rPr lang="en-US" sz="1683" dirty="0">
                <a:solidFill>
                  <a:srgbClr val="3B3535"/>
                </a:solidFill>
                <a:latin typeface="Sora" pitchFamily="34" charset="0"/>
                <a:ea typeface="Sora" pitchFamily="34" charset="-122"/>
                <a:cs typeface="Sora" pitchFamily="34" charset="-120"/>
              </a:rPr>
              <a:t>We celebrate diversity and inclusion through an annual Diversity Month, featuring a range of educational and community-building activities that engage our volunteers and employees.</a:t>
            </a:r>
            <a:endParaRPr lang="en-US" sz="1683" dirty="0"/>
          </a:p>
        </p:txBody>
      </p:sp>
      <p:sp>
        <p:nvSpPr>
          <p:cNvPr id="12" name="Shape 9"/>
          <p:cNvSpPr/>
          <p:nvPr/>
        </p:nvSpPr>
        <p:spPr>
          <a:xfrm>
            <a:off x="5019794" y="4152305"/>
            <a:ext cx="747832" cy="42624"/>
          </a:xfrm>
          <a:prstGeom prst="roundRect">
            <a:avLst>
              <a:gd name="adj" fmla="val 225603"/>
            </a:avLst>
          </a:prstGeom>
          <a:solidFill>
            <a:srgbClr val="BBC2DC"/>
          </a:solidFill>
          <a:ln/>
        </p:spPr>
        <p:txBody>
          <a:bodyPr/>
          <a:lstStyle/>
          <a:p>
            <a:endParaRPr lang="nl-NL"/>
          </a:p>
        </p:txBody>
      </p:sp>
      <p:sp>
        <p:nvSpPr>
          <p:cNvPr id="13" name="Shape 10"/>
          <p:cNvSpPr/>
          <p:nvPr/>
        </p:nvSpPr>
        <p:spPr>
          <a:xfrm>
            <a:off x="4539020" y="3933230"/>
            <a:ext cx="480774" cy="480774"/>
          </a:xfrm>
          <a:prstGeom prst="roundRect">
            <a:avLst>
              <a:gd name="adj" fmla="val 20001"/>
            </a:avLst>
          </a:prstGeom>
          <a:solidFill>
            <a:srgbClr val="D5DCF6"/>
          </a:solidFill>
          <a:ln w="7620">
            <a:solidFill>
              <a:srgbClr val="BBC2DC"/>
            </a:solidFill>
            <a:prstDash val="solid"/>
          </a:ln>
        </p:spPr>
        <p:txBody>
          <a:bodyPr/>
          <a:lstStyle/>
          <a:p>
            <a:endParaRPr lang="nl-NL"/>
          </a:p>
        </p:txBody>
      </p:sp>
      <p:sp>
        <p:nvSpPr>
          <p:cNvPr id="14" name="Text 11"/>
          <p:cNvSpPr/>
          <p:nvPr/>
        </p:nvSpPr>
        <p:spPr>
          <a:xfrm>
            <a:off x="4678680" y="3962757"/>
            <a:ext cx="201454" cy="421719"/>
          </a:xfrm>
          <a:prstGeom prst="rect">
            <a:avLst/>
          </a:prstGeom>
          <a:noFill/>
          <a:ln/>
        </p:spPr>
        <p:txBody>
          <a:bodyPr wrap="none" rtlCol="0" anchor="t"/>
          <a:lstStyle/>
          <a:p>
            <a:pPr marL="0" indent="0" algn="ctr">
              <a:lnSpc>
                <a:spcPts val="3321"/>
              </a:lnSpc>
              <a:buNone/>
            </a:pPr>
            <a:r>
              <a:rPr lang="en-US" sz="2657" b="1" dirty="0">
                <a:solidFill>
                  <a:srgbClr val="3B3535"/>
                </a:solidFill>
                <a:latin typeface="Alexandria" pitchFamily="34" charset="0"/>
                <a:ea typeface="Alexandria" pitchFamily="34" charset="-122"/>
                <a:cs typeface="Alexandria" pitchFamily="34" charset="-120"/>
              </a:rPr>
              <a:t>2</a:t>
            </a:r>
            <a:endParaRPr lang="en-US" sz="2657" dirty="0"/>
          </a:p>
        </p:txBody>
      </p:sp>
      <p:sp>
        <p:nvSpPr>
          <p:cNvPr id="15" name="Text 12"/>
          <p:cNvSpPr/>
          <p:nvPr/>
        </p:nvSpPr>
        <p:spPr>
          <a:xfrm>
            <a:off x="5954673" y="3906441"/>
            <a:ext cx="4214932" cy="351472"/>
          </a:xfrm>
          <a:prstGeom prst="rect">
            <a:avLst/>
          </a:prstGeom>
          <a:noFill/>
          <a:ln/>
        </p:spPr>
        <p:txBody>
          <a:bodyPr wrap="none" rtlCol="0" anchor="t"/>
          <a:lstStyle/>
          <a:p>
            <a:pPr marL="0" indent="0" algn="l">
              <a:lnSpc>
                <a:spcPts val="2767"/>
              </a:lnSpc>
              <a:buNone/>
            </a:pPr>
            <a:r>
              <a:rPr lang="en-US" sz="2214" b="1" dirty="0">
                <a:solidFill>
                  <a:srgbClr val="3B3535"/>
                </a:solidFill>
                <a:latin typeface="Alexandria" pitchFamily="34" charset="0"/>
                <a:ea typeface="Alexandria" pitchFamily="34" charset="-122"/>
                <a:cs typeface="Alexandria" pitchFamily="34" charset="-120"/>
              </a:rPr>
              <a:t>Inclusive documentary series</a:t>
            </a:r>
            <a:endParaRPr lang="en-US" sz="2214" dirty="0"/>
          </a:p>
        </p:txBody>
      </p:sp>
      <p:sp>
        <p:nvSpPr>
          <p:cNvPr id="16" name="Text 13"/>
          <p:cNvSpPr/>
          <p:nvPr/>
        </p:nvSpPr>
        <p:spPr>
          <a:xfrm>
            <a:off x="5954673" y="4386024"/>
            <a:ext cx="7874437" cy="961549"/>
          </a:xfrm>
          <a:prstGeom prst="rect">
            <a:avLst/>
          </a:prstGeom>
          <a:noFill/>
          <a:ln/>
        </p:spPr>
        <p:txBody>
          <a:bodyPr wrap="square" rtlCol="0" anchor="t"/>
          <a:lstStyle/>
          <a:p>
            <a:pPr marL="0" indent="0" algn="l">
              <a:lnSpc>
                <a:spcPts val="2524"/>
              </a:lnSpc>
              <a:buNone/>
            </a:pPr>
            <a:r>
              <a:rPr lang="en-US" sz="1683" dirty="0">
                <a:solidFill>
                  <a:srgbClr val="3B3535"/>
                </a:solidFill>
                <a:latin typeface="Sora" pitchFamily="34" charset="0"/>
                <a:ea typeface="Sora" pitchFamily="34" charset="-122"/>
                <a:cs typeface="Sora" pitchFamily="34" charset="-120"/>
              </a:rPr>
              <a:t>Our documentary series on Henry+ highlights the diverse stories and perspectives of our Red Cross members, showcasing the power of our differences and the unity we find in our shared purpose.</a:t>
            </a:r>
            <a:endParaRPr lang="en-US" sz="1683" dirty="0"/>
          </a:p>
        </p:txBody>
      </p:sp>
      <p:sp>
        <p:nvSpPr>
          <p:cNvPr id="17" name="Shape 14"/>
          <p:cNvSpPr/>
          <p:nvPr/>
        </p:nvSpPr>
        <p:spPr>
          <a:xfrm>
            <a:off x="5019794" y="6234232"/>
            <a:ext cx="747832" cy="42624"/>
          </a:xfrm>
          <a:prstGeom prst="roundRect">
            <a:avLst>
              <a:gd name="adj" fmla="val 225603"/>
            </a:avLst>
          </a:prstGeom>
          <a:solidFill>
            <a:srgbClr val="BBC2DC"/>
          </a:solidFill>
          <a:ln/>
        </p:spPr>
        <p:txBody>
          <a:bodyPr/>
          <a:lstStyle/>
          <a:p>
            <a:endParaRPr lang="nl-NL"/>
          </a:p>
        </p:txBody>
      </p:sp>
      <p:sp>
        <p:nvSpPr>
          <p:cNvPr id="18" name="Shape 15"/>
          <p:cNvSpPr/>
          <p:nvPr/>
        </p:nvSpPr>
        <p:spPr>
          <a:xfrm>
            <a:off x="4539020" y="6015157"/>
            <a:ext cx="480774" cy="480774"/>
          </a:xfrm>
          <a:prstGeom prst="roundRect">
            <a:avLst>
              <a:gd name="adj" fmla="val 20001"/>
            </a:avLst>
          </a:prstGeom>
          <a:solidFill>
            <a:srgbClr val="D5DCF6"/>
          </a:solidFill>
          <a:ln w="7620">
            <a:solidFill>
              <a:srgbClr val="BBC2DC"/>
            </a:solidFill>
            <a:prstDash val="solid"/>
          </a:ln>
        </p:spPr>
        <p:txBody>
          <a:bodyPr/>
          <a:lstStyle/>
          <a:p>
            <a:endParaRPr lang="nl-NL"/>
          </a:p>
        </p:txBody>
      </p:sp>
      <p:sp>
        <p:nvSpPr>
          <p:cNvPr id="19" name="Text 16"/>
          <p:cNvSpPr/>
          <p:nvPr/>
        </p:nvSpPr>
        <p:spPr>
          <a:xfrm>
            <a:off x="4678442" y="6044684"/>
            <a:ext cx="201811" cy="421719"/>
          </a:xfrm>
          <a:prstGeom prst="rect">
            <a:avLst/>
          </a:prstGeom>
          <a:noFill/>
          <a:ln/>
        </p:spPr>
        <p:txBody>
          <a:bodyPr wrap="none" rtlCol="0" anchor="t"/>
          <a:lstStyle/>
          <a:p>
            <a:pPr marL="0" indent="0" algn="ctr">
              <a:lnSpc>
                <a:spcPts val="3321"/>
              </a:lnSpc>
              <a:buNone/>
            </a:pPr>
            <a:r>
              <a:rPr lang="en-US" sz="2657" b="1" dirty="0">
                <a:solidFill>
                  <a:srgbClr val="3B3535"/>
                </a:solidFill>
                <a:latin typeface="Alexandria" pitchFamily="34" charset="0"/>
                <a:ea typeface="Alexandria" pitchFamily="34" charset="-122"/>
                <a:cs typeface="Alexandria" pitchFamily="34" charset="-120"/>
              </a:rPr>
              <a:t>3</a:t>
            </a:r>
            <a:endParaRPr lang="en-US" sz="2657" dirty="0"/>
          </a:p>
        </p:txBody>
      </p:sp>
      <p:sp>
        <p:nvSpPr>
          <p:cNvPr id="20" name="Text 17"/>
          <p:cNvSpPr/>
          <p:nvPr/>
        </p:nvSpPr>
        <p:spPr>
          <a:xfrm>
            <a:off x="5954673" y="5988368"/>
            <a:ext cx="3411855" cy="351472"/>
          </a:xfrm>
          <a:prstGeom prst="rect">
            <a:avLst/>
          </a:prstGeom>
          <a:noFill/>
          <a:ln/>
        </p:spPr>
        <p:txBody>
          <a:bodyPr wrap="none" rtlCol="0" anchor="t"/>
          <a:lstStyle/>
          <a:p>
            <a:pPr marL="0" indent="0" algn="l">
              <a:lnSpc>
                <a:spcPts val="2767"/>
              </a:lnSpc>
              <a:buNone/>
            </a:pPr>
            <a:r>
              <a:rPr lang="en-US" sz="2214" b="1" dirty="0">
                <a:solidFill>
                  <a:srgbClr val="3B3535"/>
                </a:solidFill>
                <a:latin typeface="Alexandria" pitchFamily="34" charset="0"/>
                <a:ea typeface="Alexandria" pitchFamily="34" charset="-122"/>
                <a:cs typeface="Alexandria" pitchFamily="34" charset="-120"/>
              </a:rPr>
              <a:t>Equal pay commitment</a:t>
            </a:r>
            <a:endParaRPr lang="en-US" sz="2214" dirty="0"/>
          </a:p>
        </p:txBody>
      </p:sp>
      <p:sp>
        <p:nvSpPr>
          <p:cNvPr id="21" name="Text 18"/>
          <p:cNvSpPr/>
          <p:nvPr/>
        </p:nvSpPr>
        <p:spPr>
          <a:xfrm>
            <a:off x="5954673" y="6467951"/>
            <a:ext cx="7874437" cy="961549"/>
          </a:xfrm>
          <a:prstGeom prst="rect">
            <a:avLst/>
          </a:prstGeom>
          <a:noFill/>
          <a:ln/>
        </p:spPr>
        <p:txBody>
          <a:bodyPr wrap="square" rtlCol="0" anchor="t"/>
          <a:lstStyle/>
          <a:p>
            <a:pPr marL="0" indent="0" algn="l">
              <a:lnSpc>
                <a:spcPts val="2524"/>
              </a:lnSpc>
              <a:buNone/>
            </a:pPr>
            <a:r>
              <a:rPr lang="en-US" sz="1683" dirty="0">
                <a:solidFill>
                  <a:srgbClr val="3B3535"/>
                </a:solidFill>
                <a:latin typeface="Sora" pitchFamily="34" charset="0"/>
                <a:ea typeface="Sora" pitchFamily="34" charset="-122"/>
                <a:cs typeface="Sora" pitchFamily="34" charset="-120"/>
              </a:rPr>
              <a:t>We are exploring how  to achieve equal pay for men and women at the Netherlands Red Cross, this way we can ensure that all our employees are compensated fairly and equitably regardless of gender.</a:t>
            </a:r>
            <a:endParaRPr lang="en-US" sz="168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BAE5D8E32A0243AB86F208EECBBDF4" ma:contentTypeVersion="15" ma:contentTypeDescription="Een nieuw document maken." ma:contentTypeScope="" ma:versionID="75ed080511a1ec1596f86d54bcb27dea">
  <xsd:schema xmlns:xsd="http://www.w3.org/2001/XMLSchema" xmlns:xs="http://www.w3.org/2001/XMLSchema" xmlns:p="http://schemas.microsoft.com/office/2006/metadata/properties" xmlns:ns2="91f34345-8a2d-40ec-864f-7f982618dfac" xmlns:ns3="a32d2f99-575b-4f95-869b-99102b935739" targetNamespace="http://schemas.microsoft.com/office/2006/metadata/properties" ma:root="true" ma:fieldsID="5302f6da78d507aca4e4ee150d02aabe" ns2:_="" ns3:_="">
    <xsd:import namespace="91f34345-8a2d-40ec-864f-7f982618dfac"/>
    <xsd:import namespace="a32d2f99-575b-4f95-869b-99102b9357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34345-8a2d-40ec-864f-7f982618df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caa1aef-80bc-4cc0-906b-374d316fcd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2d2f99-575b-4f95-869b-99102b935739"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8b77be2f-9173-4903-b95c-1636bb099378}" ma:internalName="TaxCatchAll" ma:showField="CatchAllData" ma:web="a32d2f99-575b-4f95-869b-99102b9357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2d2f99-575b-4f95-869b-99102b935739" xsi:nil="true"/>
    <lcf76f155ced4ddcb4097134ff3c332f xmlns="91f34345-8a2d-40ec-864f-7f982618df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0CF18E-949B-4BB5-BE14-81407DE043D0}"/>
</file>

<file path=customXml/itemProps2.xml><?xml version="1.0" encoding="utf-8"?>
<ds:datastoreItem xmlns:ds="http://schemas.openxmlformats.org/officeDocument/2006/customXml" ds:itemID="{BE57B3E5-D04D-4FB0-8172-2F2B0F02FACF}"/>
</file>

<file path=customXml/itemProps3.xml><?xml version="1.0" encoding="utf-8"?>
<ds:datastoreItem xmlns:ds="http://schemas.openxmlformats.org/officeDocument/2006/customXml" ds:itemID="{F37B6570-58B6-4783-8971-327CE30171BD}"/>
</file>

<file path=docProps/app.xml><?xml version="1.0" encoding="utf-8"?>
<Properties xmlns="http://schemas.openxmlformats.org/officeDocument/2006/extended-properties" xmlns:vt="http://schemas.openxmlformats.org/officeDocument/2006/docPropsVTypes">
  <TotalTime>51</TotalTime>
  <Words>434</Words>
  <Application>Microsoft Office PowerPoint</Application>
  <PresentationFormat>Aangepast</PresentationFormat>
  <Paragraphs>30</Paragraphs>
  <Slides>4</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Alexandria</vt:lpstr>
      <vt:lpstr>Arial</vt:lpstr>
      <vt:lpstr>Sora</vt:lpstr>
      <vt:lpstr>Office Theme</vt:lpstr>
      <vt:lpstr>PowerPoint-presentatie</vt:lpstr>
      <vt:lpstr>PowerPoint-presentatie</vt:lpstr>
      <vt:lpstr>PowerPoint-presentatie</vt:lpstr>
      <vt:lpstr>PowerPoint-presentatie</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Khayari El, Faiza</cp:lastModifiedBy>
  <cp:revision>3</cp:revision>
  <dcterms:created xsi:type="dcterms:W3CDTF">2024-06-06T21:45:15Z</dcterms:created>
  <dcterms:modified xsi:type="dcterms:W3CDTF">2024-06-10T06:24:42Z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0x01010030BAE5D8E32A0243AB86F208EECBBDF4</vt:lpwstr>
  </property>
</Properties>
</file>