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1.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9" r:id="rId2"/>
    <p:sldId id="257" r:id="rId3"/>
    <p:sldId id="766" r:id="rId4"/>
    <p:sldId id="256" r:id="rId5"/>
    <p:sldId id="760" r:id="rId6"/>
    <p:sldId id="765" r:id="rId7"/>
    <p:sldId id="756" r:id="rId8"/>
    <p:sldId id="757" r:id="rId9"/>
    <p:sldId id="268" r:id="rId10"/>
  </p:sldIdLst>
  <p:sldSz cx="12192000" cy="6858000"/>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ggen, Trevor" initials="RT" lastIdx="3" clrIdx="0">
    <p:extLst>
      <p:ext uri="{19B8F6BF-5375-455C-9EA6-DF929625EA0E}">
        <p15:presenceInfo xmlns:p15="http://schemas.microsoft.com/office/powerpoint/2012/main" userId="S::trevor.riggen@redcross.org::271ac4d7-2a84-4d5c-80e2-d511589d1c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1" autoAdjust="0"/>
    <p:restoredTop sz="94712" autoAdjust="0"/>
  </p:normalViewPr>
  <p:slideViewPr>
    <p:cSldViewPr>
      <p:cViewPr varScale="1">
        <p:scale>
          <a:sx n="114" d="100"/>
          <a:sy n="114" d="100"/>
        </p:scale>
        <p:origin x="468" y="12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245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436B7-2878-4899-9AA0-E45B0F15B2AC}" type="doc">
      <dgm:prSet loTypeId="urn:microsoft.com/office/officeart/2005/8/layout/venn1" loCatId="relationship" qsTypeId="urn:microsoft.com/office/officeart/2005/8/quickstyle/3d3" qsCatId="3D" csTypeId="urn:microsoft.com/office/officeart/2005/8/colors/colorful2" csCatId="colorful" phldr="1"/>
      <dgm:spPr/>
    </dgm:pt>
    <dgm:pt modelId="{11E25F59-0756-41EF-A4C9-56FB2AD8BFAA}">
      <dgm:prSet phldrT="[Text]" custT="1"/>
      <dgm:spPr>
        <a:solidFill>
          <a:srgbClr val="92D050"/>
        </a:solidFill>
      </dgm:spPr>
      <dgm:t>
        <a:bodyPr/>
        <a:lstStyle/>
        <a:p>
          <a:r>
            <a:rPr lang="en-US" sz="900" b="1" dirty="0">
              <a:latin typeface="Arial" panose="020B0604020202020204" pitchFamily="34" charset="0"/>
              <a:cs typeface="Arial" panose="020B0604020202020204" pitchFamily="34" charset="0"/>
            </a:rPr>
            <a:t>Strengthened CEP workforce</a:t>
          </a:r>
        </a:p>
      </dgm:t>
    </dgm:pt>
    <dgm:pt modelId="{E3F4DEBC-B132-4EE1-AE06-37443A499E9E}" type="parTrans" cxnId="{FF9CF5F5-5733-4F17-898B-805377DF206A}">
      <dgm:prSet/>
      <dgm:spPr/>
      <dgm:t>
        <a:bodyPr/>
        <a:lstStyle/>
        <a:p>
          <a:endParaRPr lang="en-US"/>
        </a:p>
      </dgm:t>
    </dgm:pt>
    <dgm:pt modelId="{5D9F920E-DB7E-4777-86B7-9FFEAA59ADF2}" type="sibTrans" cxnId="{FF9CF5F5-5733-4F17-898B-805377DF206A}">
      <dgm:prSet/>
      <dgm:spPr/>
      <dgm:t>
        <a:bodyPr/>
        <a:lstStyle/>
        <a:p>
          <a:endParaRPr lang="en-US"/>
        </a:p>
      </dgm:t>
    </dgm:pt>
    <dgm:pt modelId="{8767A8A7-6DD7-4291-BB52-0A1D7E346FE8}">
      <dgm:prSet phldrT="[Text]" custT="1"/>
      <dgm:spPr>
        <a:solidFill>
          <a:srgbClr val="FFCC66"/>
        </a:solidFill>
      </dgm:spPr>
      <dgm:t>
        <a:bodyPr lIns="0" tIns="0" rIns="0"/>
        <a:lstStyle/>
        <a:p>
          <a:r>
            <a:rPr lang="en-US" sz="900" b="1" dirty="0">
              <a:latin typeface="Arial" panose="020B0604020202020204" pitchFamily="34" charset="0"/>
              <a:cs typeface="Arial" panose="020B0604020202020204" pitchFamily="34" charset="0"/>
            </a:rPr>
            <a:t>Active engagement with Latino Communities</a:t>
          </a:r>
        </a:p>
      </dgm:t>
    </dgm:pt>
    <dgm:pt modelId="{3831244E-013D-48CC-A513-8CC1B44C55DF}" type="parTrans" cxnId="{B1EDACF1-4C75-46FF-865A-D271203E2595}">
      <dgm:prSet/>
      <dgm:spPr/>
      <dgm:t>
        <a:bodyPr/>
        <a:lstStyle/>
        <a:p>
          <a:endParaRPr lang="en-US"/>
        </a:p>
      </dgm:t>
    </dgm:pt>
    <dgm:pt modelId="{B1085037-49DA-4F60-A07D-6E262EBA2629}" type="sibTrans" cxnId="{B1EDACF1-4C75-46FF-865A-D271203E2595}">
      <dgm:prSet/>
      <dgm:spPr/>
      <dgm:t>
        <a:bodyPr/>
        <a:lstStyle/>
        <a:p>
          <a:endParaRPr lang="en-US"/>
        </a:p>
      </dgm:t>
    </dgm:pt>
    <dgm:pt modelId="{5D5DA31C-3C35-45CA-B425-7B9F08B702FD}">
      <dgm:prSet phldrT="[Text]" custT="1"/>
      <dgm:spPr>
        <a:solidFill>
          <a:schemeClr val="accent1">
            <a:alpha val="70000"/>
          </a:schemeClr>
        </a:solidFill>
      </dgm:spPr>
      <dgm:t>
        <a:bodyPr/>
        <a:lstStyle/>
        <a:p>
          <a:r>
            <a:rPr lang="en-US" sz="900" b="1" dirty="0">
              <a:latin typeface="Arial" panose="020B0604020202020204" pitchFamily="34" charset="0"/>
              <a:cs typeface="Arial" panose="020B0604020202020204" pitchFamily="34" charset="0"/>
            </a:rPr>
            <a:t>Culture of Community Engagement</a:t>
          </a:r>
        </a:p>
      </dgm:t>
    </dgm:pt>
    <dgm:pt modelId="{F015CB5C-A5A1-492E-B013-EB304F9EBAF7}" type="parTrans" cxnId="{EA80713A-2ADE-4473-B96B-A325435EBCA0}">
      <dgm:prSet/>
      <dgm:spPr/>
      <dgm:t>
        <a:bodyPr/>
        <a:lstStyle/>
        <a:p>
          <a:endParaRPr lang="en-US"/>
        </a:p>
      </dgm:t>
    </dgm:pt>
    <dgm:pt modelId="{C18294C5-CDBF-4625-BFAC-8815A2ECFCBD}" type="sibTrans" cxnId="{EA80713A-2ADE-4473-B96B-A325435EBCA0}">
      <dgm:prSet/>
      <dgm:spPr/>
      <dgm:t>
        <a:bodyPr/>
        <a:lstStyle/>
        <a:p>
          <a:endParaRPr lang="en-US"/>
        </a:p>
      </dgm:t>
    </dgm:pt>
    <dgm:pt modelId="{ECF4642A-4D1A-4001-8086-9246F00AAFFA}">
      <dgm:prSet phldrT="[Text]"/>
      <dgm:spPr>
        <a:solidFill>
          <a:srgbClr val="FF0000"/>
        </a:solidFill>
      </dgm:spPr>
      <dgm:t>
        <a:bodyPr/>
        <a:lstStyle/>
        <a:p>
          <a:r>
            <a:rPr lang="en-US" b="1" dirty="0">
              <a:latin typeface="Arial" panose="020B0604020202020204" pitchFamily="34" charset="0"/>
              <a:cs typeface="Arial" panose="020B0604020202020204" pitchFamily="34" charset="0"/>
            </a:rPr>
            <a:t>Culturally competent service delivery</a:t>
          </a:r>
        </a:p>
      </dgm:t>
    </dgm:pt>
    <dgm:pt modelId="{0F38F3FA-B457-4C82-BA0A-486058EF4F2C}" type="parTrans" cxnId="{E19E2027-E8EA-451F-B7F0-57DC564E0376}">
      <dgm:prSet/>
      <dgm:spPr/>
      <dgm:t>
        <a:bodyPr/>
        <a:lstStyle/>
        <a:p>
          <a:endParaRPr lang="en-US"/>
        </a:p>
      </dgm:t>
    </dgm:pt>
    <dgm:pt modelId="{45A3D05C-FF34-419D-80B5-BDAE7FF120FC}" type="sibTrans" cxnId="{E19E2027-E8EA-451F-B7F0-57DC564E0376}">
      <dgm:prSet/>
      <dgm:spPr/>
      <dgm:t>
        <a:bodyPr/>
        <a:lstStyle/>
        <a:p>
          <a:endParaRPr lang="en-US"/>
        </a:p>
      </dgm:t>
    </dgm:pt>
    <dgm:pt modelId="{CD009F82-B456-487A-ABB9-06442CBBC0DF}" type="pres">
      <dgm:prSet presAssocID="{96A436B7-2878-4899-9AA0-E45B0F15B2AC}" presName="compositeShape" presStyleCnt="0">
        <dgm:presLayoutVars>
          <dgm:chMax val="7"/>
          <dgm:dir/>
          <dgm:resizeHandles val="exact"/>
        </dgm:presLayoutVars>
      </dgm:prSet>
      <dgm:spPr/>
    </dgm:pt>
    <dgm:pt modelId="{F2AD1EAA-AEF7-4A75-B3DC-81D320DA1EC0}" type="pres">
      <dgm:prSet presAssocID="{11E25F59-0756-41EF-A4C9-56FB2AD8BFAA}" presName="circ1" presStyleLbl="vennNode1" presStyleIdx="0" presStyleCnt="4"/>
      <dgm:spPr/>
    </dgm:pt>
    <dgm:pt modelId="{2BE6D2F7-D7C7-40AB-8009-82FFDFD2E081}" type="pres">
      <dgm:prSet presAssocID="{11E25F59-0756-41EF-A4C9-56FB2AD8BFAA}" presName="circ1Tx" presStyleLbl="revTx" presStyleIdx="0" presStyleCnt="0">
        <dgm:presLayoutVars>
          <dgm:chMax val="0"/>
          <dgm:chPref val="0"/>
          <dgm:bulletEnabled val="1"/>
        </dgm:presLayoutVars>
      </dgm:prSet>
      <dgm:spPr/>
    </dgm:pt>
    <dgm:pt modelId="{5ABBD0AA-4D45-4728-BA58-30E838317B34}" type="pres">
      <dgm:prSet presAssocID="{8767A8A7-6DD7-4291-BB52-0A1D7E346FE8}" presName="circ2" presStyleLbl="vennNode1" presStyleIdx="1" presStyleCnt="4" custScaleX="109670"/>
      <dgm:spPr/>
    </dgm:pt>
    <dgm:pt modelId="{3604BE46-53F8-4E1D-8699-E4C24604EFB3}" type="pres">
      <dgm:prSet presAssocID="{8767A8A7-6DD7-4291-BB52-0A1D7E346FE8}" presName="circ2Tx" presStyleLbl="revTx" presStyleIdx="0" presStyleCnt="0">
        <dgm:presLayoutVars>
          <dgm:chMax val="0"/>
          <dgm:chPref val="0"/>
          <dgm:bulletEnabled val="1"/>
        </dgm:presLayoutVars>
      </dgm:prSet>
      <dgm:spPr/>
    </dgm:pt>
    <dgm:pt modelId="{6D057CE8-21E3-46B8-8E9F-7278F88C3C57}" type="pres">
      <dgm:prSet presAssocID="{5D5DA31C-3C35-45CA-B425-7B9F08B702FD}" presName="circ3" presStyleLbl="vennNode1" presStyleIdx="2" presStyleCnt="4" custLinFactNeighborX="2443" custLinFactNeighborY="10048"/>
      <dgm:spPr/>
    </dgm:pt>
    <dgm:pt modelId="{20DB8FE6-BFBF-418D-9777-5A8C77A79400}" type="pres">
      <dgm:prSet presAssocID="{5D5DA31C-3C35-45CA-B425-7B9F08B702FD}" presName="circ3Tx" presStyleLbl="revTx" presStyleIdx="0" presStyleCnt="0">
        <dgm:presLayoutVars>
          <dgm:chMax val="0"/>
          <dgm:chPref val="0"/>
          <dgm:bulletEnabled val="1"/>
        </dgm:presLayoutVars>
      </dgm:prSet>
      <dgm:spPr/>
    </dgm:pt>
    <dgm:pt modelId="{6DCFBD23-5C12-49B2-AB9C-C8BBC83AFBAF}" type="pres">
      <dgm:prSet presAssocID="{ECF4642A-4D1A-4001-8086-9246F00AAFFA}" presName="circ4" presStyleLbl="vennNode1" presStyleIdx="3" presStyleCnt="4"/>
      <dgm:spPr/>
    </dgm:pt>
    <dgm:pt modelId="{82170AD1-3BE7-49B4-AE16-B55198D95BEC}" type="pres">
      <dgm:prSet presAssocID="{ECF4642A-4D1A-4001-8086-9246F00AAFFA}" presName="circ4Tx" presStyleLbl="revTx" presStyleIdx="0" presStyleCnt="0">
        <dgm:presLayoutVars>
          <dgm:chMax val="0"/>
          <dgm:chPref val="0"/>
          <dgm:bulletEnabled val="1"/>
        </dgm:presLayoutVars>
      </dgm:prSet>
      <dgm:spPr/>
    </dgm:pt>
  </dgm:ptLst>
  <dgm:cxnLst>
    <dgm:cxn modelId="{C132BE1C-7729-4D3E-8B45-04249AA07C7B}" type="presOf" srcId="{5D5DA31C-3C35-45CA-B425-7B9F08B702FD}" destId="{6D057CE8-21E3-46B8-8E9F-7278F88C3C57}" srcOrd="0" destOrd="0" presId="urn:microsoft.com/office/officeart/2005/8/layout/venn1"/>
    <dgm:cxn modelId="{E19E2027-E8EA-451F-B7F0-57DC564E0376}" srcId="{96A436B7-2878-4899-9AA0-E45B0F15B2AC}" destId="{ECF4642A-4D1A-4001-8086-9246F00AAFFA}" srcOrd="3" destOrd="0" parTransId="{0F38F3FA-B457-4C82-BA0A-486058EF4F2C}" sibTransId="{45A3D05C-FF34-419D-80B5-BDAE7FF120FC}"/>
    <dgm:cxn modelId="{CFE12735-60F7-4A3F-AB44-414D605261DC}" type="presOf" srcId="{5D5DA31C-3C35-45CA-B425-7B9F08B702FD}" destId="{20DB8FE6-BFBF-418D-9777-5A8C77A79400}" srcOrd="1" destOrd="0" presId="urn:microsoft.com/office/officeart/2005/8/layout/venn1"/>
    <dgm:cxn modelId="{E4A2093A-A61B-4CCE-85D3-87A4F9363D47}" type="presOf" srcId="{ECF4642A-4D1A-4001-8086-9246F00AAFFA}" destId="{6DCFBD23-5C12-49B2-AB9C-C8BBC83AFBAF}" srcOrd="0" destOrd="0" presId="urn:microsoft.com/office/officeart/2005/8/layout/venn1"/>
    <dgm:cxn modelId="{EA80713A-2ADE-4473-B96B-A325435EBCA0}" srcId="{96A436B7-2878-4899-9AA0-E45B0F15B2AC}" destId="{5D5DA31C-3C35-45CA-B425-7B9F08B702FD}" srcOrd="2" destOrd="0" parTransId="{F015CB5C-A5A1-492E-B013-EB304F9EBAF7}" sibTransId="{C18294C5-CDBF-4625-BFAC-8815A2ECFCBD}"/>
    <dgm:cxn modelId="{EEFCDC69-AFF0-44DA-B4C4-DDDC4FC120BF}" type="presOf" srcId="{ECF4642A-4D1A-4001-8086-9246F00AAFFA}" destId="{82170AD1-3BE7-49B4-AE16-B55198D95BEC}" srcOrd="1" destOrd="0" presId="urn:microsoft.com/office/officeart/2005/8/layout/venn1"/>
    <dgm:cxn modelId="{5653A2A0-20C5-4CB2-AB36-07A18F655259}" type="presOf" srcId="{11E25F59-0756-41EF-A4C9-56FB2AD8BFAA}" destId="{2BE6D2F7-D7C7-40AB-8009-82FFDFD2E081}" srcOrd="1" destOrd="0" presId="urn:microsoft.com/office/officeart/2005/8/layout/venn1"/>
    <dgm:cxn modelId="{C9F506B0-842D-40B0-B96C-5C6F1C5FA07F}" type="presOf" srcId="{11E25F59-0756-41EF-A4C9-56FB2AD8BFAA}" destId="{F2AD1EAA-AEF7-4A75-B3DC-81D320DA1EC0}" srcOrd="0" destOrd="0" presId="urn:microsoft.com/office/officeart/2005/8/layout/venn1"/>
    <dgm:cxn modelId="{A13BE5D6-7747-4A22-B10F-8EA5799435E9}" type="presOf" srcId="{96A436B7-2878-4899-9AA0-E45B0F15B2AC}" destId="{CD009F82-B456-487A-ABB9-06442CBBC0DF}" srcOrd="0" destOrd="0" presId="urn:microsoft.com/office/officeart/2005/8/layout/venn1"/>
    <dgm:cxn modelId="{29A4A8E1-291C-40EA-A32D-A30E380062EB}" type="presOf" srcId="{8767A8A7-6DD7-4291-BB52-0A1D7E346FE8}" destId="{3604BE46-53F8-4E1D-8699-E4C24604EFB3}" srcOrd="1" destOrd="0" presId="urn:microsoft.com/office/officeart/2005/8/layout/venn1"/>
    <dgm:cxn modelId="{B1EDACF1-4C75-46FF-865A-D271203E2595}" srcId="{96A436B7-2878-4899-9AA0-E45B0F15B2AC}" destId="{8767A8A7-6DD7-4291-BB52-0A1D7E346FE8}" srcOrd="1" destOrd="0" parTransId="{3831244E-013D-48CC-A513-8CC1B44C55DF}" sibTransId="{B1085037-49DA-4F60-A07D-6E262EBA2629}"/>
    <dgm:cxn modelId="{523ECFF5-DC16-4B84-80C0-9434CA4DC08F}" type="presOf" srcId="{8767A8A7-6DD7-4291-BB52-0A1D7E346FE8}" destId="{5ABBD0AA-4D45-4728-BA58-30E838317B34}" srcOrd="0" destOrd="0" presId="urn:microsoft.com/office/officeart/2005/8/layout/venn1"/>
    <dgm:cxn modelId="{FF9CF5F5-5733-4F17-898B-805377DF206A}" srcId="{96A436B7-2878-4899-9AA0-E45B0F15B2AC}" destId="{11E25F59-0756-41EF-A4C9-56FB2AD8BFAA}" srcOrd="0" destOrd="0" parTransId="{E3F4DEBC-B132-4EE1-AE06-37443A499E9E}" sibTransId="{5D9F920E-DB7E-4777-86B7-9FFEAA59ADF2}"/>
    <dgm:cxn modelId="{DE76920F-34F8-4F78-923E-624FAB75A755}" type="presParOf" srcId="{CD009F82-B456-487A-ABB9-06442CBBC0DF}" destId="{F2AD1EAA-AEF7-4A75-B3DC-81D320DA1EC0}" srcOrd="0" destOrd="0" presId="urn:microsoft.com/office/officeart/2005/8/layout/venn1"/>
    <dgm:cxn modelId="{5F4EABFC-6599-4C18-8AC9-C37F1FBB99EC}" type="presParOf" srcId="{CD009F82-B456-487A-ABB9-06442CBBC0DF}" destId="{2BE6D2F7-D7C7-40AB-8009-82FFDFD2E081}" srcOrd="1" destOrd="0" presId="urn:microsoft.com/office/officeart/2005/8/layout/venn1"/>
    <dgm:cxn modelId="{0F32436C-9644-4052-A70B-E601DF2FAC49}" type="presParOf" srcId="{CD009F82-B456-487A-ABB9-06442CBBC0DF}" destId="{5ABBD0AA-4D45-4728-BA58-30E838317B34}" srcOrd="2" destOrd="0" presId="urn:microsoft.com/office/officeart/2005/8/layout/venn1"/>
    <dgm:cxn modelId="{9B630B47-080B-4B32-90B4-8EFDDE0BA4DE}" type="presParOf" srcId="{CD009F82-B456-487A-ABB9-06442CBBC0DF}" destId="{3604BE46-53F8-4E1D-8699-E4C24604EFB3}" srcOrd="3" destOrd="0" presId="urn:microsoft.com/office/officeart/2005/8/layout/venn1"/>
    <dgm:cxn modelId="{C6BB28B7-BF0E-4750-9A72-B37D7D157F63}" type="presParOf" srcId="{CD009F82-B456-487A-ABB9-06442CBBC0DF}" destId="{6D057CE8-21E3-46B8-8E9F-7278F88C3C57}" srcOrd="4" destOrd="0" presId="urn:microsoft.com/office/officeart/2005/8/layout/venn1"/>
    <dgm:cxn modelId="{BBCBBDF7-72F8-42AE-B85A-981103664273}" type="presParOf" srcId="{CD009F82-B456-487A-ABB9-06442CBBC0DF}" destId="{20DB8FE6-BFBF-418D-9777-5A8C77A79400}" srcOrd="5" destOrd="0" presId="urn:microsoft.com/office/officeart/2005/8/layout/venn1"/>
    <dgm:cxn modelId="{B58A2FF2-C5F3-4A91-A074-AAC7D1CAD387}" type="presParOf" srcId="{CD009F82-B456-487A-ABB9-06442CBBC0DF}" destId="{6DCFBD23-5C12-49B2-AB9C-C8BBC83AFBAF}" srcOrd="6" destOrd="0" presId="urn:microsoft.com/office/officeart/2005/8/layout/venn1"/>
    <dgm:cxn modelId="{88711F1E-1E21-4E3D-A284-376305641ACC}" type="presParOf" srcId="{CD009F82-B456-487A-ABB9-06442CBBC0DF}" destId="{82170AD1-3BE7-49B4-AE16-B55198D95BE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D1EAA-AEF7-4A75-B3DC-81D320DA1EC0}">
      <dsp:nvSpPr>
        <dsp:cNvPr id="0" name=""/>
        <dsp:cNvSpPr/>
      </dsp:nvSpPr>
      <dsp:spPr>
        <a:xfrm>
          <a:off x="1590329" y="33310"/>
          <a:ext cx="1732135" cy="1732135"/>
        </a:xfrm>
        <a:prstGeom prst="ellipse">
          <a:avLst/>
        </a:prstGeom>
        <a:solidFill>
          <a:srgbClr val="92D050"/>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dirty="0">
              <a:latin typeface="Arial" panose="020B0604020202020204" pitchFamily="34" charset="0"/>
              <a:cs typeface="Arial" panose="020B0604020202020204" pitchFamily="34" charset="0"/>
            </a:rPr>
            <a:t>Strengthened CEP workforce</a:t>
          </a:r>
        </a:p>
      </dsp:txBody>
      <dsp:txXfrm>
        <a:off x="1790191" y="266482"/>
        <a:ext cx="1332411" cy="549619"/>
      </dsp:txXfrm>
    </dsp:sp>
    <dsp:sp modelId="{5ABBD0AA-4D45-4728-BA58-30E838317B34}">
      <dsp:nvSpPr>
        <dsp:cNvPr id="0" name=""/>
        <dsp:cNvSpPr/>
      </dsp:nvSpPr>
      <dsp:spPr>
        <a:xfrm>
          <a:off x="2272717" y="799446"/>
          <a:ext cx="1899632" cy="1732135"/>
        </a:xfrm>
        <a:prstGeom prst="ellipse">
          <a:avLst/>
        </a:prstGeom>
        <a:solidFill>
          <a:srgbClr val="FFCC66"/>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dirty="0">
              <a:latin typeface="Arial" panose="020B0604020202020204" pitchFamily="34" charset="0"/>
              <a:cs typeface="Arial" panose="020B0604020202020204" pitchFamily="34" charset="0"/>
            </a:rPr>
            <a:t>Active engagement with Latino Communities</a:t>
          </a:r>
        </a:p>
      </dsp:txBody>
      <dsp:txXfrm>
        <a:off x="3295596" y="999308"/>
        <a:ext cx="730627" cy="1332411"/>
      </dsp:txXfrm>
    </dsp:sp>
    <dsp:sp modelId="{6D057CE8-21E3-46B8-8E9F-7278F88C3C57}">
      <dsp:nvSpPr>
        <dsp:cNvPr id="0" name=""/>
        <dsp:cNvSpPr/>
      </dsp:nvSpPr>
      <dsp:spPr>
        <a:xfrm>
          <a:off x="1632645" y="1598893"/>
          <a:ext cx="1732135" cy="1732135"/>
        </a:xfrm>
        <a:prstGeom prst="ellipse">
          <a:avLst/>
        </a:prstGeom>
        <a:solidFill>
          <a:schemeClr val="accent1">
            <a:alpha val="7000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r>
            <a:rPr lang="en-US" sz="900" b="1" kern="1200" dirty="0">
              <a:latin typeface="Arial" panose="020B0604020202020204" pitchFamily="34" charset="0"/>
              <a:cs typeface="Arial" panose="020B0604020202020204" pitchFamily="34" charset="0"/>
            </a:rPr>
            <a:t>Culture of Community Engagement</a:t>
          </a:r>
        </a:p>
      </dsp:txBody>
      <dsp:txXfrm>
        <a:off x="1832507" y="2548237"/>
        <a:ext cx="1332411" cy="549619"/>
      </dsp:txXfrm>
    </dsp:sp>
    <dsp:sp modelId="{6DCFBD23-5C12-49B2-AB9C-C8BBC83AFBAF}">
      <dsp:nvSpPr>
        <dsp:cNvPr id="0" name=""/>
        <dsp:cNvSpPr/>
      </dsp:nvSpPr>
      <dsp:spPr>
        <a:xfrm>
          <a:off x="824192" y="799446"/>
          <a:ext cx="1732135" cy="1732135"/>
        </a:xfrm>
        <a:prstGeom prst="ellipse">
          <a:avLst/>
        </a:prstGeom>
        <a:solidFill>
          <a:srgbClr val="FF0000"/>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en-US" sz="1000" b="1" kern="1200" dirty="0">
              <a:latin typeface="Arial" panose="020B0604020202020204" pitchFamily="34" charset="0"/>
              <a:cs typeface="Arial" panose="020B0604020202020204" pitchFamily="34" charset="0"/>
            </a:rPr>
            <a:t>Culturally competent service delivery</a:t>
          </a:r>
        </a:p>
      </dsp:txBody>
      <dsp:txXfrm>
        <a:off x="957434" y="999308"/>
        <a:ext cx="666205" cy="133241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66972" cy="42619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903" y="2"/>
            <a:ext cx="3066972" cy="426197"/>
          </a:xfrm>
          <a:prstGeom prst="rect">
            <a:avLst/>
          </a:prstGeom>
        </p:spPr>
        <p:txBody>
          <a:bodyPr vert="horz" lIns="91440" tIns="45720" rIns="91440" bIns="45720" rtlCol="0"/>
          <a:lstStyle>
            <a:lvl1pPr algn="r">
              <a:defRPr sz="1200"/>
            </a:lvl1pPr>
          </a:lstStyle>
          <a:p>
            <a:fld id="{83107124-AADD-4D10-8620-D0C47032EC6B}" type="datetimeFigureOut">
              <a:rPr lang="en-US" smtClean="0"/>
              <a:t>6/4/2024</a:t>
            </a:fld>
            <a:endParaRPr lang="en-US"/>
          </a:p>
        </p:txBody>
      </p:sp>
      <p:sp>
        <p:nvSpPr>
          <p:cNvPr id="4" name="Slide Image Placeholder 3"/>
          <p:cNvSpPr>
            <a:spLocks noGrp="1" noRot="1" noChangeAspect="1"/>
          </p:cNvSpPr>
          <p:nvPr>
            <p:ph type="sldImg" idx="2"/>
          </p:nvPr>
        </p:nvSpPr>
        <p:spPr>
          <a:xfrm>
            <a:off x="982663" y="1065213"/>
            <a:ext cx="5111750" cy="28749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948" y="4099518"/>
            <a:ext cx="5661180" cy="33560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093917"/>
            <a:ext cx="3066972" cy="42619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903" y="8093917"/>
            <a:ext cx="3066972" cy="426196"/>
          </a:xfrm>
          <a:prstGeom prst="rect">
            <a:avLst/>
          </a:prstGeom>
        </p:spPr>
        <p:txBody>
          <a:bodyPr vert="horz" lIns="91440" tIns="45720" rIns="91440" bIns="45720" rtlCol="0" anchor="b"/>
          <a:lstStyle>
            <a:lvl1pPr algn="r">
              <a:defRPr sz="1200"/>
            </a:lvl1pPr>
          </a:lstStyle>
          <a:p>
            <a:fld id="{DEA80188-4A68-4DE8-87A3-C8CB8A53E27A}" type="slidenum">
              <a:rPr lang="en-US" smtClean="0"/>
              <a:t>‹#›</a:t>
            </a:fld>
            <a:endParaRPr lang="en-US"/>
          </a:p>
        </p:txBody>
      </p:sp>
    </p:spTree>
    <p:extLst>
      <p:ext uri="{BB962C8B-B14F-4D97-AF65-F5344CB8AC3E}">
        <p14:creationId xmlns:p14="http://schemas.microsoft.com/office/powerpoint/2010/main" val="34180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EA80188-4A68-4DE8-87A3-C8CB8A53E27A}" type="slidenum">
              <a:rPr lang="en-US" smtClean="0"/>
              <a:t>6</a:t>
            </a:fld>
            <a:endParaRPr lang="en-US"/>
          </a:p>
        </p:txBody>
      </p:sp>
    </p:spTree>
    <p:extLst>
      <p:ext uri="{BB962C8B-B14F-4D97-AF65-F5344CB8AC3E}">
        <p14:creationId xmlns:p14="http://schemas.microsoft.com/office/powerpoint/2010/main" val="645046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EA80188-4A68-4DE8-87A3-C8CB8A53E27A}" type="slidenum">
              <a:rPr lang="en-US" smtClean="0"/>
              <a:t>7</a:t>
            </a:fld>
            <a:endParaRPr lang="en-US"/>
          </a:p>
        </p:txBody>
      </p:sp>
    </p:spTree>
    <p:extLst>
      <p:ext uri="{BB962C8B-B14F-4D97-AF65-F5344CB8AC3E}">
        <p14:creationId xmlns:p14="http://schemas.microsoft.com/office/powerpoint/2010/main" val="4077767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2700">
              <a:lnSpc>
                <a:spcPts val="1425"/>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2700">
              <a:lnSpc>
                <a:spcPts val="1425"/>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FF0000"/>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2700">
              <a:lnSpc>
                <a:spcPts val="1425"/>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2700">
              <a:lnSpc>
                <a:spcPts val="1425"/>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6/4/2024</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2700">
              <a:lnSpc>
                <a:spcPts val="1425"/>
              </a:lnSpc>
            </a:pPr>
            <a:fld id="{81D60167-4931-47E6-BA6A-407CBD079E47}" type="slidenum">
              <a:rPr spc="-5" dirty="0"/>
              <a:t>‹#›</a:t>
            </a:fld>
            <a:endParaRPr spc="-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4" name="Straight Connector 6"/>
          <p:cNvCxnSpPr/>
          <p:nvPr userDrawn="1"/>
        </p:nvCxnSpPr>
        <p:spPr>
          <a:xfrm flipH="1">
            <a:off x="609600" y="5883275"/>
            <a:ext cx="1097280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a:xfrm>
            <a:off x="609600" y="274638"/>
            <a:ext cx="10972800" cy="600164"/>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13849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0"/>
          </p:nvPr>
        </p:nvSpPr>
        <p:spPr>
          <a:xfrm>
            <a:off x="10890251" y="6238875"/>
            <a:ext cx="819149" cy="24622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ea typeface="MS PGothic" panose="020B0600070205080204" pitchFamily="34" charset="-128"/>
                <a:cs typeface="Arial" panose="020B0604020202020204" pitchFamily="34" charset="0"/>
              </a:defRPr>
            </a:lvl1pPr>
          </a:lstStyle>
          <a:p>
            <a:pPr>
              <a:defRPr/>
            </a:pPr>
            <a:fld id="{A43BB37E-AFF9-C341-9646-E7C4E54537E9}" type="slidenum">
              <a:rPr lang="en-US" altLang="en-US"/>
              <a:pPr>
                <a:defRPr/>
              </a:pPr>
              <a:t>‹#›</a:t>
            </a:fld>
            <a:endParaRPr lang="en-US" altLang="en-US" dirty="0"/>
          </a:p>
        </p:txBody>
      </p:sp>
    </p:spTree>
    <p:extLst>
      <p:ext uri="{BB962C8B-B14F-4D97-AF65-F5344CB8AC3E}">
        <p14:creationId xmlns:p14="http://schemas.microsoft.com/office/powerpoint/2010/main" val="392242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76237" y="5995987"/>
            <a:ext cx="11449685" cy="0"/>
          </a:xfrm>
          <a:custGeom>
            <a:avLst/>
            <a:gdLst/>
            <a:ahLst/>
            <a:cxnLst/>
            <a:rect l="l" t="t" r="r" b="b"/>
            <a:pathLst>
              <a:path w="11449685">
                <a:moveTo>
                  <a:pt x="0" y="0"/>
                </a:moveTo>
                <a:lnTo>
                  <a:pt x="11449113" y="0"/>
                </a:lnTo>
              </a:path>
            </a:pathLst>
          </a:custGeom>
          <a:ln w="9534">
            <a:solidFill>
              <a:srgbClr val="6C6D6F"/>
            </a:solidFill>
          </a:ln>
        </p:spPr>
        <p:txBody>
          <a:bodyPr wrap="square" lIns="0" tIns="0" rIns="0" bIns="0" rtlCol="0"/>
          <a:lstStyle/>
          <a:p>
            <a:endParaRPr/>
          </a:p>
        </p:txBody>
      </p:sp>
      <p:sp>
        <p:nvSpPr>
          <p:cNvPr id="17" name="bg object 17"/>
          <p:cNvSpPr/>
          <p:nvPr/>
        </p:nvSpPr>
        <p:spPr>
          <a:xfrm>
            <a:off x="142875" y="5991224"/>
            <a:ext cx="1914525" cy="866773"/>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456882" y="1659890"/>
            <a:ext cx="2268220" cy="2171700"/>
          </a:xfrm>
          <a:prstGeom prst="rect">
            <a:avLst/>
          </a:prstGeom>
        </p:spPr>
        <p:txBody>
          <a:bodyPr wrap="square" lIns="0" tIns="0" rIns="0" bIns="0">
            <a:spAutoFit/>
          </a:bodyPr>
          <a:lstStyle>
            <a:lvl1pPr>
              <a:defRPr sz="3900" b="1" i="0">
                <a:solidFill>
                  <a:srgbClr val="FF0000"/>
                </a:solidFill>
                <a:latin typeface="Arial"/>
                <a:cs typeface="Arial"/>
              </a:defRPr>
            </a:lvl1pPr>
          </a:lstStyle>
          <a:p>
            <a:endParaRPr/>
          </a:p>
        </p:txBody>
      </p:sp>
      <p:sp>
        <p:nvSpPr>
          <p:cNvPr id="3" name="Holder 3"/>
          <p:cNvSpPr>
            <a:spLocks noGrp="1"/>
          </p:cNvSpPr>
          <p:nvPr>
            <p:ph type="body" idx="1"/>
          </p:nvPr>
        </p:nvSpPr>
        <p:spPr>
          <a:xfrm>
            <a:off x="853452" y="2287651"/>
            <a:ext cx="6256655" cy="16891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6/4/2024</a:t>
            </a:fld>
            <a:endParaRPr lang="en-US"/>
          </a:p>
        </p:txBody>
      </p:sp>
      <p:sp>
        <p:nvSpPr>
          <p:cNvPr id="6" name="Holder 6"/>
          <p:cNvSpPr>
            <a:spLocks noGrp="1"/>
          </p:cNvSpPr>
          <p:nvPr>
            <p:ph type="sldNum" sz="quarter" idx="7"/>
          </p:nvPr>
        </p:nvSpPr>
        <p:spPr>
          <a:xfrm>
            <a:off x="11176000" y="6458416"/>
            <a:ext cx="110490" cy="196215"/>
          </a:xfrm>
          <a:prstGeom prst="rect">
            <a:avLst/>
          </a:prstGeom>
        </p:spPr>
        <p:txBody>
          <a:bodyPr wrap="square" lIns="0" tIns="0" rIns="0" bIns="0">
            <a:spAutoFit/>
          </a:bodyPr>
          <a:lstStyle>
            <a:lvl1pPr>
              <a:defRPr sz="1200" b="0" i="0">
                <a:solidFill>
                  <a:srgbClr val="888888"/>
                </a:solidFill>
                <a:latin typeface="Arial"/>
                <a:cs typeface="Arial"/>
              </a:defRPr>
            </a:lvl1pPr>
          </a:lstStyle>
          <a:p>
            <a:pPr marL="12700">
              <a:lnSpc>
                <a:spcPts val="1425"/>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nytimes.com/2020/10/21/us/migrant-children-separated.html" TargetMode="External"/><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hyperlink" Target="https://www.google.com/url?sa=t&amp;rct=j&amp;q=&amp;esrc=s&amp;source=web&amp;cd=&amp;ved=2ahUKEwiDgcTT8f_sAhUtTt8KHZVFCdsQFjANegQIBhAC&amp;url=https%3A%2F%2Fwww.hispanicaccess.org%2Fnews-resources%2Fresearch-library%2Fitem%2Fdownload%2F16_bc4e2ebe27e4b661bb8c85ec66f317d1&amp;usg=AOvVaw0AnsqrqcHGGKSLv4lS6y3e" TargetMode="External"/><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2BCDA-BCFE-4351-8DA5-9B332971A331}"/>
              </a:ext>
            </a:extLst>
          </p:cNvPr>
          <p:cNvSpPr>
            <a:spLocks noGrp="1"/>
          </p:cNvSpPr>
          <p:nvPr>
            <p:ph type="ctrTitle"/>
          </p:nvPr>
        </p:nvSpPr>
        <p:spPr>
          <a:xfrm>
            <a:off x="914400" y="2125980"/>
            <a:ext cx="10363200" cy="1107996"/>
          </a:xfrm>
        </p:spPr>
        <p:txBody>
          <a:bodyPr/>
          <a:lstStyle/>
          <a:p>
            <a:pPr algn="ctr"/>
            <a:r>
              <a:rPr lang="en-US" sz="4000" dirty="0"/>
              <a:t>Community Engagement and Partnerships</a:t>
            </a:r>
            <a:br>
              <a:rPr lang="en-US" dirty="0"/>
            </a:br>
            <a:r>
              <a:rPr lang="en-US" sz="3200" dirty="0"/>
              <a:t>Latino Engagement Pilot Program Overview</a:t>
            </a:r>
          </a:p>
        </p:txBody>
      </p:sp>
      <p:sp>
        <p:nvSpPr>
          <p:cNvPr id="3" name="Subtitle 2">
            <a:extLst>
              <a:ext uri="{FF2B5EF4-FFF2-40B4-BE49-F238E27FC236}">
                <a16:creationId xmlns:a16="http://schemas.microsoft.com/office/drawing/2014/main" id="{30D4244F-D77F-405A-A0F2-7EBDAEC09D86}"/>
              </a:ext>
            </a:extLst>
          </p:cNvPr>
          <p:cNvSpPr>
            <a:spLocks noGrp="1"/>
          </p:cNvSpPr>
          <p:nvPr>
            <p:ph type="subTitle" idx="4"/>
          </p:nvPr>
        </p:nvSpPr>
        <p:spPr>
          <a:xfrm>
            <a:off x="1828800" y="3840480"/>
            <a:ext cx="8534400" cy="553998"/>
          </a:xfrm>
        </p:spPr>
        <p:txBody>
          <a:bodyPr/>
          <a:lstStyle/>
          <a:p>
            <a:pPr algn="ctr"/>
            <a:r>
              <a:rPr lang="en-US" i="1" dirty="0"/>
              <a:t>Supporting Regions to become the trusted, welcomed service provider and organization of choice for the Latino Community.</a:t>
            </a:r>
          </a:p>
        </p:txBody>
      </p:sp>
    </p:spTree>
    <p:extLst>
      <p:ext uri="{BB962C8B-B14F-4D97-AF65-F5344CB8AC3E}">
        <p14:creationId xmlns:p14="http://schemas.microsoft.com/office/powerpoint/2010/main" val="1836899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5B69B-EEDC-4BFF-B390-B12C84AD5BE4}"/>
              </a:ext>
            </a:extLst>
          </p:cNvPr>
          <p:cNvSpPr>
            <a:spLocks noGrp="1"/>
          </p:cNvSpPr>
          <p:nvPr>
            <p:ph type="title"/>
          </p:nvPr>
        </p:nvSpPr>
        <p:spPr>
          <a:xfrm>
            <a:off x="78403" y="118478"/>
            <a:ext cx="11840213" cy="615449"/>
          </a:xfrm>
        </p:spPr>
        <p:txBody>
          <a:bodyPr>
            <a:noAutofit/>
          </a:bodyPr>
          <a:lstStyle/>
          <a:p>
            <a:pPr algn="ctr"/>
            <a:r>
              <a:rPr lang="en-US" sz="2800" b="1" dirty="0">
                <a:latin typeface="Arial" panose="020B0604020202020204" pitchFamily="34" charset="0"/>
                <a:cs typeface="Arial" panose="020B0604020202020204" pitchFamily="34" charset="0"/>
              </a:rPr>
              <a:t>Why Focus on Latino Communities…An Urgent Disparity in Access</a:t>
            </a:r>
          </a:p>
        </p:txBody>
      </p:sp>
      <p:sp>
        <p:nvSpPr>
          <p:cNvPr id="6" name="TextBox 5">
            <a:extLst>
              <a:ext uri="{FF2B5EF4-FFF2-40B4-BE49-F238E27FC236}">
                <a16:creationId xmlns:a16="http://schemas.microsoft.com/office/drawing/2014/main" id="{9526C896-4D10-4EF7-99BE-028918A8752E}"/>
              </a:ext>
            </a:extLst>
          </p:cNvPr>
          <p:cNvSpPr txBox="1"/>
          <p:nvPr/>
        </p:nvSpPr>
        <p:spPr>
          <a:xfrm>
            <a:off x="536845" y="776037"/>
            <a:ext cx="1967104" cy="369332"/>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CD0ED27D-56E3-4621-B3B4-49AE51C3724F}"/>
              </a:ext>
            </a:extLst>
          </p:cNvPr>
          <p:cNvSpPr txBox="1"/>
          <p:nvPr/>
        </p:nvSpPr>
        <p:spPr>
          <a:xfrm>
            <a:off x="78404" y="601531"/>
            <a:ext cx="5980556" cy="276999"/>
          </a:xfrm>
          <a:prstGeom prst="rect">
            <a:avLst/>
          </a:prstGeom>
          <a:solidFill>
            <a:srgbClr val="FFCCCC"/>
          </a:solidFill>
        </p:spPr>
        <p:txBody>
          <a:bodyPr wrap="square" rtlCol="0">
            <a:spAutoFit/>
          </a:bodyPr>
          <a:lstStyle/>
          <a:p>
            <a:r>
              <a:rPr lang="en-US" sz="1200" b="1" dirty="0">
                <a:latin typeface="Arial" panose="020B0604020202020204" pitchFamily="34" charset="0"/>
                <a:cs typeface="Arial" panose="020B0604020202020204" pitchFamily="34" charset="0"/>
              </a:rPr>
              <a:t>1.  Latinos are the largest and fastest growing minority demographic in the USA</a:t>
            </a:r>
          </a:p>
        </p:txBody>
      </p:sp>
      <p:pic>
        <p:nvPicPr>
          <p:cNvPr id="12" name="Picture 11">
            <a:extLst>
              <a:ext uri="{FF2B5EF4-FFF2-40B4-BE49-F238E27FC236}">
                <a16:creationId xmlns:a16="http://schemas.microsoft.com/office/drawing/2014/main" id="{26B8F04A-EA36-4585-A609-9642791037C4}"/>
              </a:ext>
            </a:extLst>
          </p:cNvPr>
          <p:cNvPicPr>
            <a:picLocks noChangeAspect="1"/>
          </p:cNvPicPr>
          <p:nvPr/>
        </p:nvPicPr>
        <p:blipFill>
          <a:blip r:embed="rId2"/>
          <a:stretch>
            <a:fillRect/>
          </a:stretch>
        </p:blipFill>
        <p:spPr>
          <a:xfrm>
            <a:off x="278568" y="4953000"/>
            <a:ext cx="943045" cy="954107"/>
          </a:xfrm>
          <a:prstGeom prst="rect">
            <a:avLst/>
          </a:prstGeom>
        </p:spPr>
      </p:pic>
      <p:sp>
        <p:nvSpPr>
          <p:cNvPr id="20" name="TextBox 19">
            <a:extLst>
              <a:ext uri="{FF2B5EF4-FFF2-40B4-BE49-F238E27FC236}">
                <a16:creationId xmlns:a16="http://schemas.microsoft.com/office/drawing/2014/main" id="{09A678B2-9031-459D-AE63-A259F8AFAF7F}"/>
              </a:ext>
            </a:extLst>
          </p:cNvPr>
          <p:cNvSpPr txBox="1"/>
          <p:nvPr/>
        </p:nvSpPr>
        <p:spPr>
          <a:xfrm>
            <a:off x="1206373" y="1168244"/>
            <a:ext cx="4677217"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60.6 Million </a:t>
            </a:r>
            <a:r>
              <a:rPr lang="en-US" sz="1600" dirty="0">
                <a:latin typeface="Arial" panose="020B0604020202020204" pitchFamily="34" charset="0"/>
                <a:cs typeface="Arial" panose="020B0604020202020204" pitchFamily="34" charset="0"/>
              </a:rPr>
              <a:t>Latino &amp; Hispanic People</a:t>
            </a:r>
          </a:p>
          <a:p>
            <a:r>
              <a:rPr lang="en-US" sz="2800" b="1" dirty="0">
                <a:latin typeface="Arial" panose="020B0604020202020204" pitchFamily="34" charset="0"/>
                <a:cs typeface="Arial" panose="020B0604020202020204" pitchFamily="34" charset="0"/>
              </a:rPr>
              <a:t>18.5% </a:t>
            </a:r>
            <a:r>
              <a:rPr lang="en-US" sz="1600" dirty="0">
                <a:latin typeface="Arial" panose="020B0604020202020204" pitchFamily="34" charset="0"/>
                <a:cs typeface="Arial" panose="020B0604020202020204" pitchFamily="34" charset="0"/>
              </a:rPr>
              <a:t>of total US Population</a:t>
            </a:r>
          </a:p>
        </p:txBody>
      </p:sp>
      <p:sp>
        <p:nvSpPr>
          <p:cNvPr id="22" name="TextBox 21">
            <a:extLst>
              <a:ext uri="{FF2B5EF4-FFF2-40B4-BE49-F238E27FC236}">
                <a16:creationId xmlns:a16="http://schemas.microsoft.com/office/drawing/2014/main" id="{CE23775E-5737-4436-B475-725B812FFEFF}"/>
              </a:ext>
            </a:extLst>
          </p:cNvPr>
          <p:cNvSpPr txBox="1"/>
          <p:nvPr/>
        </p:nvSpPr>
        <p:spPr>
          <a:xfrm>
            <a:off x="6264231" y="3245423"/>
            <a:ext cx="5858679" cy="646331"/>
          </a:xfrm>
          <a:prstGeom prst="rect">
            <a:avLst/>
          </a:prstGeom>
          <a:solidFill>
            <a:srgbClr val="FFCCCC"/>
          </a:solidFill>
        </p:spPr>
        <p:txBody>
          <a:bodyPr wrap="square" rtlCol="0">
            <a:spAutoFit/>
          </a:bodyPr>
          <a:lstStyle/>
          <a:p>
            <a:r>
              <a:rPr lang="en-US" sz="1200" b="1" dirty="0">
                <a:latin typeface="Arial" panose="020B0604020202020204" pitchFamily="34" charset="0"/>
                <a:cs typeface="Arial" panose="020B0604020202020204" pitchFamily="34" charset="0"/>
              </a:rPr>
              <a:t>5.  Anti-immigrant policies and sentiment such as the Family Separation Policy (2018-present) further isolating some immigrant Latino populations within the USA</a:t>
            </a:r>
          </a:p>
        </p:txBody>
      </p:sp>
      <p:sp>
        <p:nvSpPr>
          <p:cNvPr id="25" name="TextBox 24">
            <a:extLst>
              <a:ext uri="{FF2B5EF4-FFF2-40B4-BE49-F238E27FC236}">
                <a16:creationId xmlns:a16="http://schemas.microsoft.com/office/drawing/2014/main" id="{A4D43FE4-6544-40BF-97E6-1F9E8822CC47}"/>
              </a:ext>
            </a:extLst>
          </p:cNvPr>
          <p:cNvSpPr txBox="1"/>
          <p:nvPr/>
        </p:nvSpPr>
        <p:spPr>
          <a:xfrm>
            <a:off x="6998590" y="3956447"/>
            <a:ext cx="3704686" cy="615553"/>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5,500+ </a:t>
            </a:r>
            <a:r>
              <a:rPr lang="en-US" sz="1050" dirty="0">
                <a:latin typeface="Arial" panose="020B0604020202020204" pitchFamily="34" charset="0"/>
                <a:cs typeface="Arial" panose="020B0604020202020204" pitchFamily="34" charset="0"/>
              </a:rPr>
              <a:t>Children separated from families</a:t>
            </a:r>
          </a:p>
          <a:p>
            <a:r>
              <a:rPr lang="en-US" sz="600" dirty="0">
                <a:latin typeface="Arial" panose="020B0604020202020204" pitchFamily="34" charset="0"/>
                <a:cs typeface="Arial" panose="020B0604020202020204" pitchFamily="34" charset="0"/>
              </a:rPr>
              <a:t>(</a:t>
            </a:r>
            <a:r>
              <a:rPr lang="en-US" sz="600" dirty="0">
                <a:latin typeface="Arial" panose="020B0604020202020204" pitchFamily="34" charset="0"/>
                <a:cs typeface="Arial" panose="020B0604020202020204" pitchFamily="34" charset="0"/>
                <a:hlinkClick r:id="rId3"/>
              </a:rPr>
              <a:t>NY Times</a:t>
            </a:r>
            <a:r>
              <a:rPr lang="en-US" sz="600" dirty="0">
                <a:latin typeface="Arial" panose="020B0604020202020204" pitchFamily="34" charset="0"/>
                <a:cs typeface="Arial" panose="020B0604020202020204" pitchFamily="34" charset="0"/>
              </a:rPr>
              <a:t>)</a:t>
            </a:r>
          </a:p>
        </p:txBody>
      </p:sp>
      <p:pic>
        <p:nvPicPr>
          <p:cNvPr id="27" name="Picture 26">
            <a:extLst>
              <a:ext uri="{FF2B5EF4-FFF2-40B4-BE49-F238E27FC236}">
                <a16:creationId xmlns:a16="http://schemas.microsoft.com/office/drawing/2014/main" id="{04018EA2-D9AA-462F-B847-58E47D6D9D59}"/>
              </a:ext>
            </a:extLst>
          </p:cNvPr>
          <p:cNvPicPr>
            <a:picLocks noChangeAspect="1"/>
          </p:cNvPicPr>
          <p:nvPr/>
        </p:nvPicPr>
        <p:blipFill>
          <a:blip r:embed="rId4"/>
          <a:stretch>
            <a:fillRect/>
          </a:stretch>
        </p:blipFill>
        <p:spPr>
          <a:xfrm>
            <a:off x="175137" y="1321360"/>
            <a:ext cx="740945" cy="704749"/>
          </a:xfrm>
          <a:prstGeom prst="rect">
            <a:avLst/>
          </a:prstGeom>
        </p:spPr>
      </p:pic>
      <p:pic>
        <p:nvPicPr>
          <p:cNvPr id="28" name="Picture 27">
            <a:extLst>
              <a:ext uri="{FF2B5EF4-FFF2-40B4-BE49-F238E27FC236}">
                <a16:creationId xmlns:a16="http://schemas.microsoft.com/office/drawing/2014/main" id="{DD83F37A-73C9-45C3-820F-64A466DB6569}"/>
              </a:ext>
            </a:extLst>
          </p:cNvPr>
          <p:cNvPicPr>
            <a:picLocks noChangeAspect="1"/>
          </p:cNvPicPr>
          <p:nvPr/>
        </p:nvPicPr>
        <p:blipFill>
          <a:blip r:embed="rId5"/>
          <a:stretch>
            <a:fillRect/>
          </a:stretch>
        </p:blipFill>
        <p:spPr>
          <a:xfrm>
            <a:off x="250250" y="2969123"/>
            <a:ext cx="830197" cy="827528"/>
          </a:xfrm>
          <a:prstGeom prst="rect">
            <a:avLst/>
          </a:prstGeom>
        </p:spPr>
      </p:pic>
      <p:pic>
        <p:nvPicPr>
          <p:cNvPr id="29" name="Picture 28">
            <a:extLst>
              <a:ext uri="{FF2B5EF4-FFF2-40B4-BE49-F238E27FC236}">
                <a16:creationId xmlns:a16="http://schemas.microsoft.com/office/drawing/2014/main" id="{0882DCD5-2369-4EB2-923A-68EE7880B031}"/>
              </a:ext>
            </a:extLst>
          </p:cNvPr>
          <p:cNvPicPr>
            <a:picLocks noChangeAspect="1"/>
          </p:cNvPicPr>
          <p:nvPr/>
        </p:nvPicPr>
        <p:blipFill>
          <a:blip r:embed="rId6"/>
          <a:stretch>
            <a:fillRect/>
          </a:stretch>
        </p:blipFill>
        <p:spPr>
          <a:xfrm>
            <a:off x="1642910" y="2959000"/>
            <a:ext cx="756749" cy="823364"/>
          </a:xfrm>
          <a:prstGeom prst="rect">
            <a:avLst/>
          </a:prstGeom>
        </p:spPr>
      </p:pic>
      <p:pic>
        <p:nvPicPr>
          <p:cNvPr id="32" name="Picture 31">
            <a:extLst>
              <a:ext uri="{FF2B5EF4-FFF2-40B4-BE49-F238E27FC236}">
                <a16:creationId xmlns:a16="http://schemas.microsoft.com/office/drawing/2014/main" id="{389939EA-1BCA-42FF-B3FF-A1528BB8EA4E}"/>
              </a:ext>
            </a:extLst>
          </p:cNvPr>
          <p:cNvPicPr>
            <a:picLocks noChangeAspect="1"/>
          </p:cNvPicPr>
          <p:nvPr/>
        </p:nvPicPr>
        <p:blipFill>
          <a:blip r:embed="rId7"/>
          <a:stretch>
            <a:fillRect/>
          </a:stretch>
        </p:blipFill>
        <p:spPr>
          <a:xfrm>
            <a:off x="2943437" y="2979245"/>
            <a:ext cx="874507" cy="803119"/>
          </a:xfrm>
          <a:prstGeom prst="rect">
            <a:avLst/>
          </a:prstGeom>
        </p:spPr>
      </p:pic>
      <p:pic>
        <p:nvPicPr>
          <p:cNvPr id="33" name="Picture 32">
            <a:extLst>
              <a:ext uri="{FF2B5EF4-FFF2-40B4-BE49-F238E27FC236}">
                <a16:creationId xmlns:a16="http://schemas.microsoft.com/office/drawing/2014/main" id="{CA41A0CC-1BB8-4B0C-8ACF-2252979AA37F}"/>
              </a:ext>
            </a:extLst>
          </p:cNvPr>
          <p:cNvPicPr>
            <a:picLocks noChangeAspect="1"/>
          </p:cNvPicPr>
          <p:nvPr/>
        </p:nvPicPr>
        <p:blipFill>
          <a:blip r:embed="rId8"/>
          <a:stretch>
            <a:fillRect/>
          </a:stretch>
        </p:blipFill>
        <p:spPr>
          <a:xfrm>
            <a:off x="4383671" y="2938519"/>
            <a:ext cx="830619" cy="857942"/>
          </a:xfrm>
          <a:prstGeom prst="rect">
            <a:avLst/>
          </a:prstGeom>
        </p:spPr>
      </p:pic>
      <p:sp>
        <p:nvSpPr>
          <p:cNvPr id="34" name="TextBox 33">
            <a:extLst>
              <a:ext uri="{FF2B5EF4-FFF2-40B4-BE49-F238E27FC236}">
                <a16:creationId xmlns:a16="http://schemas.microsoft.com/office/drawing/2014/main" id="{85075BF1-FAD5-4F52-8AB0-8B6378353221}"/>
              </a:ext>
            </a:extLst>
          </p:cNvPr>
          <p:cNvSpPr txBox="1"/>
          <p:nvPr/>
        </p:nvSpPr>
        <p:spPr>
          <a:xfrm>
            <a:off x="126179" y="4051660"/>
            <a:ext cx="5969819" cy="646331"/>
          </a:xfrm>
          <a:prstGeom prst="rect">
            <a:avLst/>
          </a:prstGeom>
          <a:solidFill>
            <a:srgbClr val="FFCCCC"/>
          </a:solidFill>
        </p:spPr>
        <p:txBody>
          <a:bodyPr wrap="square" rtlCol="0">
            <a:spAutoFit/>
          </a:bodyPr>
          <a:lstStyle/>
          <a:p>
            <a:r>
              <a:rPr lang="en-US" sz="1200" b="1" dirty="0">
                <a:latin typeface="Arial" panose="020B0604020202020204" pitchFamily="34" charset="0"/>
                <a:cs typeface="Arial" panose="020B0604020202020204" pitchFamily="34" charset="0"/>
              </a:rPr>
              <a:t>3.  Latinos and black people together comprise 55% of coronavirus cases, nearly double their U.S. population makeup, according to CDC data released June 15, 2020.</a:t>
            </a:r>
          </a:p>
        </p:txBody>
      </p:sp>
      <p:graphicFrame>
        <p:nvGraphicFramePr>
          <p:cNvPr id="35" name="Table 35">
            <a:extLst>
              <a:ext uri="{FF2B5EF4-FFF2-40B4-BE49-F238E27FC236}">
                <a16:creationId xmlns:a16="http://schemas.microsoft.com/office/drawing/2014/main" id="{B7508B24-3E70-4714-8318-6ADAE55D8153}"/>
              </a:ext>
            </a:extLst>
          </p:cNvPr>
          <p:cNvGraphicFramePr>
            <a:graphicFrameLocks noGrp="1"/>
          </p:cNvGraphicFramePr>
          <p:nvPr>
            <p:extLst>
              <p:ext uri="{D42A27DB-BD31-4B8C-83A1-F6EECF244321}">
                <p14:modId xmlns:p14="http://schemas.microsoft.com/office/powerpoint/2010/main" val="1904694879"/>
              </p:ext>
            </p:extLst>
          </p:nvPr>
        </p:nvGraphicFramePr>
        <p:xfrm>
          <a:off x="1509604" y="4870052"/>
          <a:ext cx="4569224" cy="1120002"/>
        </p:xfrm>
        <a:graphic>
          <a:graphicData uri="http://schemas.openxmlformats.org/drawingml/2006/table">
            <a:tbl>
              <a:tblPr firstRow="1" bandRow="1">
                <a:tableStyleId>{2D5ABB26-0587-4C30-8999-92F81FD0307C}</a:tableStyleId>
              </a:tblPr>
              <a:tblGrid>
                <a:gridCol w="915255">
                  <a:extLst>
                    <a:ext uri="{9D8B030D-6E8A-4147-A177-3AD203B41FA5}">
                      <a16:colId xmlns:a16="http://schemas.microsoft.com/office/drawing/2014/main" val="2071619584"/>
                    </a:ext>
                  </a:extLst>
                </a:gridCol>
                <a:gridCol w="1841791">
                  <a:extLst>
                    <a:ext uri="{9D8B030D-6E8A-4147-A177-3AD203B41FA5}">
                      <a16:colId xmlns:a16="http://schemas.microsoft.com/office/drawing/2014/main" val="1010379562"/>
                    </a:ext>
                  </a:extLst>
                </a:gridCol>
                <a:gridCol w="1812178">
                  <a:extLst>
                    <a:ext uri="{9D8B030D-6E8A-4147-A177-3AD203B41FA5}">
                      <a16:colId xmlns:a16="http://schemas.microsoft.com/office/drawing/2014/main" val="965138506"/>
                    </a:ext>
                  </a:extLst>
                </a:gridCol>
              </a:tblGrid>
              <a:tr h="202809">
                <a:tc>
                  <a:txBody>
                    <a:bodyPr/>
                    <a:lstStyle/>
                    <a:p>
                      <a:pPr algn="ctr"/>
                      <a:r>
                        <a:rPr lang="en-US" sz="900" b="1" dirty="0">
                          <a:latin typeface="Arial" panose="020B0604020202020204" pitchFamily="34" charset="0"/>
                          <a:cs typeface="Arial" panose="020B0604020202020204" pitchFamily="34" charset="0"/>
                        </a:rPr>
                        <a:t>State</a:t>
                      </a:r>
                    </a:p>
                  </a:txBody>
                  <a:tcPr/>
                </a:tc>
                <a:tc>
                  <a:txBody>
                    <a:bodyPr/>
                    <a:lstStyle/>
                    <a:p>
                      <a:pPr algn="ctr"/>
                      <a:r>
                        <a:rPr lang="en-US" sz="900" b="1" dirty="0">
                          <a:latin typeface="Arial" panose="020B0604020202020204" pitchFamily="34" charset="0"/>
                          <a:cs typeface="Arial" panose="020B0604020202020204" pitchFamily="34" charset="0"/>
                        </a:rPr>
                        <a:t>Latino Population in State</a:t>
                      </a:r>
                    </a:p>
                  </a:txBody>
                  <a:tcPr/>
                </a:tc>
                <a:tc>
                  <a:txBody>
                    <a:bodyPr/>
                    <a:lstStyle/>
                    <a:p>
                      <a:pPr algn="ctr"/>
                      <a:r>
                        <a:rPr lang="en-US" sz="900" b="1" dirty="0">
                          <a:latin typeface="Arial" panose="020B0604020202020204" pitchFamily="34" charset="0"/>
                          <a:cs typeface="Arial" panose="020B0604020202020204" pitchFamily="34" charset="0"/>
                        </a:rPr>
                        <a:t>Latino COVID-19 Cases</a:t>
                      </a:r>
                    </a:p>
                  </a:txBody>
                  <a:tcPr/>
                </a:tc>
                <a:extLst>
                  <a:ext uri="{0D108BD9-81ED-4DB2-BD59-A6C34878D82A}">
                    <a16:rowId xmlns:a16="http://schemas.microsoft.com/office/drawing/2014/main" val="3841170536"/>
                  </a:ext>
                </a:extLst>
              </a:tr>
              <a:tr h="251322">
                <a:tc>
                  <a:txBody>
                    <a:bodyPr/>
                    <a:lstStyle/>
                    <a:p>
                      <a:pPr algn="ctr"/>
                      <a:r>
                        <a:rPr lang="en-US" sz="800" dirty="0">
                          <a:latin typeface="Arial" panose="020B0604020202020204" pitchFamily="34" charset="0"/>
                          <a:cs typeface="Arial" panose="020B0604020202020204" pitchFamily="34" charset="0"/>
                        </a:rPr>
                        <a:t>Utah</a:t>
                      </a:r>
                    </a:p>
                  </a:txBody>
                  <a:tcPr anchor="ctr"/>
                </a:tc>
                <a:tc>
                  <a:txBody>
                    <a:bodyPr/>
                    <a:lstStyle/>
                    <a:p>
                      <a:pPr algn="ctr"/>
                      <a:r>
                        <a:rPr lang="en-US" sz="800" dirty="0">
                          <a:latin typeface="Arial" panose="020B0604020202020204" pitchFamily="34" charset="0"/>
                          <a:cs typeface="Arial" panose="020B0604020202020204" pitchFamily="34" charset="0"/>
                        </a:rPr>
                        <a:t>14%</a:t>
                      </a:r>
                    </a:p>
                  </a:txBody>
                  <a:tcPr anchor="ctr"/>
                </a:tc>
                <a:tc>
                  <a:txBody>
                    <a:bodyPr/>
                    <a:lstStyle/>
                    <a:p>
                      <a:pPr algn="ctr"/>
                      <a:r>
                        <a:rPr lang="en-US" sz="800" dirty="0">
                          <a:latin typeface="Arial" panose="020B0604020202020204" pitchFamily="34" charset="0"/>
                          <a:cs typeface="Arial" panose="020B0604020202020204" pitchFamily="34" charset="0"/>
                        </a:rPr>
                        <a:t>26.6%</a:t>
                      </a:r>
                    </a:p>
                  </a:txBody>
                  <a:tcPr anchor="ctr"/>
                </a:tc>
                <a:extLst>
                  <a:ext uri="{0D108BD9-81ED-4DB2-BD59-A6C34878D82A}">
                    <a16:rowId xmlns:a16="http://schemas.microsoft.com/office/drawing/2014/main" val="3290339899"/>
                  </a:ext>
                </a:extLst>
              </a:tr>
              <a:tr h="175098">
                <a:tc>
                  <a:txBody>
                    <a:bodyPr/>
                    <a:lstStyle/>
                    <a:p>
                      <a:pPr algn="ctr"/>
                      <a:r>
                        <a:rPr lang="en-US" sz="800" dirty="0">
                          <a:latin typeface="Arial" panose="020B0604020202020204" pitchFamily="34" charset="0"/>
                          <a:cs typeface="Arial" panose="020B0604020202020204" pitchFamily="34" charset="0"/>
                        </a:rPr>
                        <a:t>Oregon</a:t>
                      </a:r>
                    </a:p>
                  </a:txBody>
                  <a:tcPr anchor="ctr"/>
                </a:tc>
                <a:tc>
                  <a:txBody>
                    <a:bodyPr/>
                    <a:lstStyle/>
                    <a:p>
                      <a:pPr algn="ctr"/>
                      <a:r>
                        <a:rPr lang="en-US" sz="800" dirty="0">
                          <a:latin typeface="Arial" panose="020B0604020202020204" pitchFamily="34" charset="0"/>
                          <a:cs typeface="Arial" panose="020B0604020202020204" pitchFamily="34" charset="0"/>
                        </a:rPr>
                        <a:t>13%</a:t>
                      </a:r>
                    </a:p>
                  </a:txBody>
                  <a:tcPr anchor="ctr"/>
                </a:tc>
                <a:tc>
                  <a:txBody>
                    <a:bodyPr/>
                    <a:lstStyle/>
                    <a:p>
                      <a:pPr algn="ctr"/>
                      <a:r>
                        <a:rPr lang="en-US" sz="800" dirty="0">
                          <a:latin typeface="Arial" panose="020B0604020202020204" pitchFamily="34" charset="0"/>
                          <a:cs typeface="Arial" panose="020B0604020202020204" pitchFamily="34" charset="0"/>
                        </a:rPr>
                        <a:t>35.5%</a:t>
                      </a:r>
                    </a:p>
                  </a:txBody>
                  <a:tcPr anchor="ctr"/>
                </a:tc>
                <a:extLst>
                  <a:ext uri="{0D108BD9-81ED-4DB2-BD59-A6C34878D82A}">
                    <a16:rowId xmlns:a16="http://schemas.microsoft.com/office/drawing/2014/main" val="1441405299"/>
                  </a:ext>
                </a:extLst>
              </a:tr>
              <a:tr h="175098">
                <a:tc>
                  <a:txBody>
                    <a:bodyPr/>
                    <a:lstStyle/>
                    <a:p>
                      <a:pPr algn="ctr"/>
                      <a:r>
                        <a:rPr lang="en-US" sz="800" dirty="0">
                          <a:latin typeface="Arial" panose="020B0604020202020204" pitchFamily="34" charset="0"/>
                          <a:cs typeface="Arial" panose="020B0604020202020204" pitchFamily="34" charset="0"/>
                        </a:rPr>
                        <a:t>Washington</a:t>
                      </a:r>
                    </a:p>
                  </a:txBody>
                  <a:tcPr anchor="ctr"/>
                </a:tc>
                <a:tc>
                  <a:txBody>
                    <a:bodyPr/>
                    <a:lstStyle/>
                    <a:p>
                      <a:pPr algn="ctr"/>
                      <a:r>
                        <a:rPr lang="en-US" sz="800" dirty="0">
                          <a:latin typeface="Arial" panose="020B0604020202020204" pitchFamily="34" charset="0"/>
                          <a:cs typeface="Arial" panose="020B0604020202020204" pitchFamily="34" charset="0"/>
                        </a:rPr>
                        <a:t>13%</a:t>
                      </a:r>
                    </a:p>
                  </a:txBody>
                  <a:tcPr anchor="ctr"/>
                </a:tc>
                <a:tc>
                  <a:txBody>
                    <a:bodyPr/>
                    <a:lstStyle/>
                    <a:p>
                      <a:pPr algn="ctr"/>
                      <a:r>
                        <a:rPr lang="en-US" sz="800" dirty="0">
                          <a:latin typeface="Arial" panose="020B0604020202020204" pitchFamily="34" charset="0"/>
                          <a:cs typeface="Arial" panose="020B0604020202020204" pitchFamily="34" charset="0"/>
                        </a:rPr>
                        <a:t>38%</a:t>
                      </a:r>
                    </a:p>
                  </a:txBody>
                  <a:tcPr anchor="ctr"/>
                </a:tc>
                <a:extLst>
                  <a:ext uri="{0D108BD9-81ED-4DB2-BD59-A6C34878D82A}">
                    <a16:rowId xmlns:a16="http://schemas.microsoft.com/office/drawing/2014/main" val="479463579"/>
                  </a:ext>
                </a:extLst>
              </a:tr>
              <a:tr h="175098">
                <a:tc>
                  <a:txBody>
                    <a:bodyPr/>
                    <a:lstStyle/>
                    <a:p>
                      <a:pPr algn="ctr"/>
                      <a:r>
                        <a:rPr lang="en-US" sz="800" dirty="0">
                          <a:latin typeface="Arial" panose="020B0604020202020204" pitchFamily="34" charset="0"/>
                          <a:cs typeface="Arial" panose="020B0604020202020204" pitchFamily="34" charset="0"/>
                        </a:rPr>
                        <a:t>California</a:t>
                      </a:r>
                    </a:p>
                  </a:txBody>
                  <a:tcPr anchor="ctr"/>
                </a:tc>
                <a:tc>
                  <a:txBody>
                    <a:bodyPr/>
                    <a:lstStyle/>
                    <a:p>
                      <a:pPr algn="ctr"/>
                      <a:r>
                        <a:rPr lang="en-US" sz="800" dirty="0">
                          <a:latin typeface="Arial" panose="020B0604020202020204" pitchFamily="34" charset="0"/>
                          <a:cs typeface="Arial" panose="020B0604020202020204" pitchFamily="34" charset="0"/>
                        </a:rPr>
                        <a:t>39.3%</a:t>
                      </a:r>
                    </a:p>
                  </a:txBody>
                  <a:tcPr anchor="ctr"/>
                </a:tc>
                <a:tc>
                  <a:txBody>
                    <a:bodyPr/>
                    <a:lstStyle/>
                    <a:p>
                      <a:pPr algn="ctr"/>
                      <a:r>
                        <a:rPr lang="en-US" sz="800" dirty="0">
                          <a:latin typeface="Arial" panose="020B0604020202020204" pitchFamily="34" charset="0"/>
                          <a:cs typeface="Arial" panose="020B0604020202020204" pitchFamily="34" charset="0"/>
                        </a:rPr>
                        <a:t>60.4%</a:t>
                      </a:r>
                    </a:p>
                  </a:txBody>
                  <a:tcPr anchor="ctr"/>
                </a:tc>
                <a:extLst>
                  <a:ext uri="{0D108BD9-81ED-4DB2-BD59-A6C34878D82A}">
                    <a16:rowId xmlns:a16="http://schemas.microsoft.com/office/drawing/2014/main" val="2239309359"/>
                  </a:ext>
                </a:extLst>
              </a:tr>
            </a:tbl>
          </a:graphicData>
        </a:graphic>
      </p:graphicFrame>
      <p:pic>
        <p:nvPicPr>
          <p:cNvPr id="36" name="Picture 35">
            <a:extLst>
              <a:ext uri="{FF2B5EF4-FFF2-40B4-BE49-F238E27FC236}">
                <a16:creationId xmlns:a16="http://schemas.microsoft.com/office/drawing/2014/main" id="{B4A2FA68-BE94-42CE-9073-412E61F82B0C}"/>
              </a:ext>
            </a:extLst>
          </p:cNvPr>
          <p:cNvPicPr>
            <a:picLocks noChangeAspect="1"/>
          </p:cNvPicPr>
          <p:nvPr/>
        </p:nvPicPr>
        <p:blipFill rotWithShape="1">
          <a:blip r:embed="rId9"/>
          <a:srcRect b="18395"/>
          <a:stretch/>
        </p:blipFill>
        <p:spPr>
          <a:xfrm>
            <a:off x="9186813" y="1101629"/>
            <a:ext cx="2738717" cy="2126240"/>
          </a:xfrm>
          <a:prstGeom prst="rect">
            <a:avLst/>
          </a:prstGeom>
        </p:spPr>
      </p:pic>
      <p:sp>
        <p:nvSpPr>
          <p:cNvPr id="38" name="TextBox 37">
            <a:extLst>
              <a:ext uri="{FF2B5EF4-FFF2-40B4-BE49-F238E27FC236}">
                <a16:creationId xmlns:a16="http://schemas.microsoft.com/office/drawing/2014/main" id="{C1A3FB4B-DC49-4F09-B3E9-E21D81DF6B0B}"/>
              </a:ext>
            </a:extLst>
          </p:cNvPr>
          <p:cNvSpPr txBox="1"/>
          <p:nvPr/>
        </p:nvSpPr>
        <p:spPr>
          <a:xfrm>
            <a:off x="6153090" y="605135"/>
            <a:ext cx="5969820" cy="461665"/>
          </a:xfrm>
          <a:prstGeom prst="rect">
            <a:avLst/>
          </a:prstGeom>
          <a:solidFill>
            <a:srgbClr val="FFCCCC"/>
          </a:solidFill>
        </p:spPr>
        <p:txBody>
          <a:bodyPr wrap="square" rtlCol="0">
            <a:spAutoFit/>
          </a:bodyPr>
          <a:lstStyle/>
          <a:p>
            <a:r>
              <a:rPr lang="en-US" sz="1200" b="1" dirty="0">
                <a:latin typeface="Arial" panose="020B0604020202020204" pitchFamily="34" charset="0"/>
                <a:cs typeface="Arial" panose="020B0604020202020204" pitchFamily="34" charset="0"/>
              </a:rPr>
              <a:t>4.  Latinos are living in the most climate affected and disaster-prone regions in the USA while experiencing significant pre-disaster cost burdens.</a:t>
            </a:r>
          </a:p>
        </p:txBody>
      </p:sp>
      <p:cxnSp>
        <p:nvCxnSpPr>
          <p:cNvPr id="41" name="Straight Connector 40">
            <a:extLst>
              <a:ext uri="{FF2B5EF4-FFF2-40B4-BE49-F238E27FC236}">
                <a16:creationId xmlns:a16="http://schemas.microsoft.com/office/drawing/2014/main" id="{2398B407-8BD4-402D-85A6-58EE510BA3F5}"/>
              </a:ext>
            </a:extLst>
          </p:cNvPr>
          <p:cNvCxnSpPr>
            <a:cxnSpLocks/>
          </p:cNvCxnSpPr>
          <p:nvPr/>
        </p:nvCxnSpPr>
        <p:spPr>
          <a:xfrm>
            <a:off x="6057695" y="718670"/>
            <a:ext cx="97490" cy="6042170"/>
          </a:xfrm>
          <a:prstGeom prst="line">
            <a:avLst/>
          </a:prstGeom>
        </p:spPr>
        <p:style>
          <a:lnRef idx="1">
            <a:schemeClr val="dk1"/>
          </a:lnRef>
          <a:fillRef idx="0">
            <a:schemeClr val="dk1"/>
          </a:fillRef>
          <a:effectRef idx="0">
            <a:schemeClr val="dk1"/>
          </a:effectRef>
          <a:fontRef idx="minor">
            <a:schemeClr val="tx1"/>
          </a:fontRef>
        </p:style>
      </p:cxnSp>
      <p:sp>
        <p:nvSpPr>
          <p:cNvPr id="43" name="TextBox 42">
            <a:extLst>
              <a:ext uri="{FF2B5EF4-FFF2-40B4-BE49-F238E27FC236}">
                <a16:creationId xmlns:a16="http://schemas.microsoft.com/office/drawing/2014/main" id="{ABC52CB9-7200-46F1-8AF1-00739BEC8A76}"/>
              </a:ext>
            </a:extLst>
          </p:cNvPr>
          <p:cNvSpPr txBox="1"/>
          <p:nvPr/>
        </p:nvSpPr>
        <p:spPr>
          <a:xfrm>
            <a:off x="6445292" y="1307787"/>
            <a:ext cx="2696590" cy="1569660"/>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54% </a:t>
            </a:r>
            <a:r>
              <a:rPr lang="en-US" sz="1200" dirty="0">
                <a:latin typeface="Arial" panose="020B0604020202020204" pitchFamily="34" charset="0"/>
                <a:cs typeface="Arial" panose="020B0604020202020204" pitchFamily="34" charset="0"/>
              </a:rPr>
              <a:t>of Latinos rent vs 28% of whites</a:t>
            </a:r>
          </a:p>
          <a:p>
            <a:r>
              <a:rPr lang="en-US" sz="1600" b="1" dirty="0">
                <a:latin typeface="Arial" panose="020B0604020202020204" pitchFamily="34" charset="0"/>
                <a:cs typeface="Arial" panose="020B0604020202020204" pitchFamily="34" charset="0"/>
              </a:rPr>
              <a:t>56.9%</a:t>
            </a:r>
            <a:r>
              <a:rPr lang="en-US" sz="16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of Latinos spend over 30% of income on housing</a:t>
            </a:r>
          </a:p>
          <a:p>
            <a:r>
              <a:rPr lang="en-US" sz="1600" b="1" dirty="0">
                <a:latin typeface="Arial" panose="020B0604020202020204" pitchFamily="34" charset="0"/>
                <a:cs typeface="Arial" panose="020B0604020202020204" pitchFamily="34" charset="0"/>
              </a:rPr>
              <a:t>12% </a:t>
            </a:r>
            <a:r>
              <a:rPr lang="en-US" sz="1200" dirty="0">
                <a:latin typeface="Arial" panose="020B0604020202020204" pitchFamily="34" charset="0"/>
                <a:cs typeface="Arial" panose="020B0604020202020204" pitchFamily="34" charset="0"/>
              </a:rPr>
              <a:t>do not have access to a car</a:t>
            </a:r>
          </a:p>
          <a:p>
            <a:r>
              <a:rPr lang="en-US" sz="1200" dirty="0">
                <a:latin typeface="Arial" panose="020B0604020202020204" pitchFamily="34" charset="0"/>
                <a:cs typeface="Arial" panose="020B0604020202020204" pitchFamily="34" charset="0"/>
              </a:rPr>
              <a:t>(</a:t>
            </a:r>
            <a:r>
              <a:rPr lang="en-US" sz="1200" dirty="0">
                <a:latin typeface="Arial" panose="020B0604020202020204" pitchFamily="34" charset="0"/>
                <a:cs typeface="Arial" panose="020B0604020202020204" pitchFamily="34" charset="0"/>
                <a:hlinkClick r:id="rId10"/>
              </a:rPr>
              <a:t>Hispanic Access Foundation</a:t>
            </a:r>
            <a:r>
              <a:rPr lang="en-US" sz="1200" dirty="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C9E4E307-58AC-4961-A12A-08DACC33B8FC}"/>
              </a:ext>
            </a:extLst>
          </p:cNvPr>
          <p:cNvSpPr txBox="1"/>
          <p:nvPr/>
        </p:nvSpPr>
        <p:spPr>
          <a:xfrm>
            <a:off x="162409" y="2392554"/>
            <a:ext cx="5676643" cy="430887"/>
          </a:xfrm>
          <a:prstGeom prst="rect">
            <a:avLst/>
          </a:prstGeom>
          <a:solidFill>
            <a:srgbClr val="FFCCCC"/>
          </a:solidFill>
        </p:spPr>
        <p:txBody>
          <a:bodyPr wrap="square" rtlCol="0">
            <a:spAutoFit/>
          </a:bodyPr>
          <a:lstStyle/>
          <a:p>
            <a:r>
              <a:rPr lang="en-US" sz="1100" b="1" dirty="0">
                <a:latin typeface="Arial" panose="020B0604020202020204" pitchFamily="34" charset="0"/>
                <a:cs typeface="Arial" panose="020B0604020202020204" pitchFamily="34" charset="0"/>
              </a:rPr>
              <a:t>2.  Significant barriers limit access to Red Cross services such as language, trust, relationships (community connections), and access to information</a:t>
            </a:r>
            <a:endParaRPr lang="en-US" sz="1100" b="1" i="1" dirty="0">
              <a:latin typeface="Arial" panose="020B0604020202020204" pitchFamily="34" charset="0"/>
              <a:cs typeface="Arial" panose="020B0604020202020204" pitchFamily="34" charset="0"/>
            </a:endParaRPr>
          </a:p>
        </p:txBody>
      </p:sp>
      <p:pic>
        <p:nvPicPr>
          <p:cNvPr id="30" name="Picture 29">
            <a:extLst>
              <a:ext uri="{FF2B5EF4-FFF2-40B4-BE49-F238E27FC236}">
                <a16:creationId xmlns:a16="http://schemas.microsoft.com/office/drawing/2014/main" id="{C12B6EEC-77C1-417F-B942-F0AE1A430634}"/>
              </a:ext>
            </a:extLst>
          </p:cNvPr>
          <p:cNvPicPr>
            <a:picLocks noChangeAspect="1"/>
          </p:cNvPicPr>
          <p:nvPr/>
        </p:nvPicPr>
        <p:blipFill>
          <a:blip r:embed="rId11"/>
          <a:stretch>
            <a:fillRect/>
          </a:stretch>
        </p:blipFill>
        <p:spPr>
          <a:xfrm>
            <a:off x="6392726" y="3984116"/>
            <a:ext cx="502326" cy="568205"/>
          </a:xfrm>
          <a:prstGeom prst="rect">
            <a:avLst/>
          </a:prstGeom>
        </p:spPr>
      </p:pic>
      <p:sp>
        <p:nvSpPr>
          <p:cNvPr id="23" name="object 7">
            <a:extLst>
              <a:ext uri="{FF2B5EF4-FFF2-40B4-BE49-F238E27FC236}">
                <a16:creationId xmlns:a16="http://schemas.microsoft.com/office/drawing/2014/main" id="{D042F9AD-36FF-4DC4-8E4B-ACC3C20C0CA5}"/>
              </a:ext>
            </a:extLst>
          </p:cNvPr>
          <p:cNvSpPr txBox="1"/>
          <p:nvPr/>
        </p:nvSpPr>
        <p:spPr>
          <a:xfrm>
            <a:off x="11176000" y="6443979"/>
            <a:ext cx="110489" cy="197490"/>
          </a:xfrm>
          <a:prstGeom prst="rect">
            <a:avLst/>
          </a:prstGeom>
        </p:spPr>
        <p:txBody>
          <a:bodyPr vert="horz" wrap="square" lIns="0" tIns="12700" rIns="0" bIns="0" rtlCol="0">
            <a:spAutoFit/>
          </a:bodyPr>
          <a:lstStyle/>
          <a:p>
            <a:pPr marL="12700">
              <a:lnSpc>
                <a:spcPct val="100000"/>
              </a:lnSpc>
              <a:spcBef>
                <a:spcPts val="100"/>
              </a:spcBef>
            </a:pPr>
            <a:r>
              <a:rPr lang="en-US" sz="1200" dirty="0">
                <a:latin typeface="Arial"/>
                <a:cs typeface="Arial"/>
              </a:rPr>
              <a:t>2</a:t>
            </a:r>
            <a:endParaRPr sz="1200" dirty="0">
              <a:latin typeface="Arial"/>
              <a:cs typeface="Arial"/>
            </a:endParaRPr>
          </a:p>
        </p:txBody>
      </p:sp>
      <p:sp>
        <p:nvSpPr>
          <p:cNvPr id="26" name="TextBox 25">
            <a:extLst>
              <a:ext uri="{FF2B5EF4-FFF2-40B4-BE49-F238E27FC236}">
                <a16:creationId xmlns:a16="http://schemas.microsoft.com/office/drawing/2014/main" id="{19A99D0F-6825-423A-B675-6446A68F3B1C}"/>
              </a:ext>
            </a:extLst>
          </p:cNvPr>
          <p:cNvSpPr txBox="1"/>
          <p:nvPr/>
        </p:nvSpPr>
        <p:spPr>
          <a:xfrm>
            <a:off x="6257974" y="4667817"/>
            <a:ext cx="5817315" cy="461665"/>
          </a:xfrm>
          <a:prstGeom prst="rect">
            <a:avLst/>
          </a:prstGeom>
          <a:solidFill>
            <a:srgbClr val="FFCCCC"/>
          </a:solidFill>
        </p:spPr>
        <p:txBody>
          <a:bodyPr wrap="square" rtlCol="0">
            <a:spAutoFit/>
          </a:bodyPr>
          <a:lstStyle/>
          <a:p>
            <a:r>
              <a:rPr lang="en-US" sz="1200" b="1" dirty="0">
                <a:latin typeface="Arial" panose="020B0604020202020204" pitchFamily="34" charset="0"/>
                <a:cs typeface="Arial" panose="020B0604020202020204" pitchFamily="34" charset="0"/>
              </a:rPr>
              <a:t>6.  Latinos are volunteering at comparable hours to other communities…but t not always captured by </a:t>
            </a:r>
            <a:r>
              <a:rPr lang="en-US" sz="1200" b="1">
                <a:latin typeface="Arial" panose="020B0604020202020204" pitchFamily="34" charset="0"/>
                <a:cs typeface="Arial" panose="020B0604020202020204" pitchFamily="34" charset="0"/>
              </a:rPr>
              <a:t>formal measures</a:t>
            </a:r>
            <a:endParaRPr lang="en-US" sz="1200" b="1"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CDE5C673-4957-4C9A-B036-C14860EB551F}"/>
              </a:ext>
            </a:extLst>
          </p:cNvPr>
          <p:cNvGraphicFramePr>
            <a:graphicFrameLocks noGrp="1"/>
          </p:cNvGraphicFramePr>
          <p:nvPr>
            <p:extLst>
              <p:ext uri="{D42A27DB-BD31-4B8C-83A1-F6EECF244321}">
                <p14:modId xmlns:p14="http://schemas.microsoft.com/office/powerpoint/2010/main" val="1908793617"/>
              </p:ext>
            </p:extLst>
          </p:nvPr>
        </p:nvGraphicFramePr>
        <p:xfrm>
          <a:off x="6491445" y="5225016"/>
          <a:ext cx="5404250" cy="604284"/>
        </p:xfrm>
        <a:graphic>
          <a:graphicData uri="http://schemas.openxmlformats.org/drawingml/2006/table">
            <a:tbl>
              <a:tblPr firstRow="1" firstCol="1" bandRow="1">
                <a:tableStyleId>{5C22544A-7EE6-4342-B048-85BDC9FD1C3A}</a:tableStyleId>
              </a:tblPr>
              <a:tblGrid>
                <a:gridCol w="1793725">
                  <a:extLst>
                    <a:ext uri="{9D8B030D-6E8A-4147-A177-3AD203B41FA5}">
                      <a16:colId xmlns:a16="http://schemas.microsoft.com/office/drawing/2014/main" val="245171400"/>
                    </a:ext>
                  </a:extLst>
                </a:gridCol>
                <a:gridCol w="533400">
                  <a:extLst>
                    <a:ext uri="{9D8B030D-6E8A-4147-A177-3AD203B41FA5}">
                      <a16:colId xmlns:a16="http://schemas.microsoft.com/office/drawing/2014/main" val="2146560769"/>
                    </a:ext>
                  </a:extLst>
                </a:gridCol>
                <a:gridCol w="685800">
                  <a:extLst>
                    <a:ext uri="{9D8B030D-6E8A-4147-A177-3AD203B41FA5}">
                      <a16:colId xmlns:a16="http://schemas.microsoft.com/office/drawing/2014/main" val="3248320832"/>
                    </a:ext>
                  </a:extLst>
                </a:gridCol>
                <a:gridCol w="762000">
                  <a:extLst>
                    <a:ext uri="{9D8B030D-6E8A-4147-A177-3AD203B41FA5}">
                      <a16:colId xmlns:a16="http://schemas.microsoft.com/office/drawing/2014/main" val="2000874876"/>
                    </a:ext>
                  </a:extLst>
                </a:gridCol>
                <a:gridCol w="990600">
                  <a:extLst>
                    <a:ext uri="{9D8B030D-6E8A-4147-A177-3AD203B41FA5}">
                      <a16:colId xmlns:a16="http://schemas.microsoft.com/office/drawing/2014/main" val="1012547388"/>
                    </a:ext>
                  </a:extLst>
                </a:gridCol>
                <a:gridCol w="638725">
                  <a:extLst>
                    <a:ext uri="{9D8B030D-6E8A-4147-A177-3AD203B41FA5}">
                      <a16:colId xmlns:a16="http://schemas.microsoft.com/office/drawing/2014/main" val="2790170602"/>
                    </a:ext>
                  </a:extLst>
                </a:gridCol>
              </a:tblGrid>
              <a:tr h="190500">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2015 Data (CNCS)</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White</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Black</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Asian</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Hawaiian/API</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latin typeface="Arial" panose="020B0604020202020204" pitchFamily="34" charset="0"/>
                          <a:cs typeface="Arial" panose="020B0604020202020204" pitchFamily="34" charset="0"/>
                        </a:rPr>
                        <a:t>Latino</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7220064"/>
                  </a:ext>
                </a:extLst>
              </a:tr>
              <a:tr h="223284">
                <a:tc>
                  <a:txBody>
                    <a:bodyPr/>
                    <a:lstStyle/>
                    <a:p>
                      <a:pPr marL="0" marR="0" algn="ctr">
                        <a:spcBef>
                          <a:spcPts val="0"/>
                        </a:spcBef>
                        <a:spcAft>
                          <a:spcPts val="0"/>
                        </a:spcAft>
                      </a:pPr>
                      <a:r>
                        <a:rPr lang="en-US" sz="1050" b="0" dirty="0">
                          <a:solidFill>
                            <a:schemeClr val="tx1"/>
                          </a:solidFill>
                          <a:latin typeface="Arial" panose="020B0604020202020204" pitchFamily="34" charset="0"/>
                          <a:cs typeface="Arial" panose="020B0604020202020204" pitchFamily="34" charset="0"/>
                        </a:rPr>
                        <a:t>Volunteering by Race</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26.7%</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19.2%</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18.4%</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cs typeface="Arial" panose="020B0604020202020204" pitchFamily="34" charset="0"/>
                        </a:rPr>
                        <a:t>24.4%</a:t>
                      </a:r>
                      <a:endPar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latin typeface="Arial" panose="020B0604020202020204" pitchFamily="34" charset="0"/>
                          <a:cs typeface="Arial" panose="020B0604020202020204" pitchFamily="34" charset="0"/>
                        </a:rPr>
                        <a:t>15.5%</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837703029"/>
                  </a:ext>
                </a:extLst>
              </a:tr>
              <a:tr h="190500">
                <a:tc>
                  <a:txBody>
                    <a:bodyPr/>
                    <a:lstStyle/>
                    <a:p>
                      <a:pPr marL="0" marR="0" algn="ctr">
                        <a:spcBef>
                          <a:spcPts val="0"/>
                        </a:spcBef>
                        <a:spcAft>
                          <a:spcPts val="0"/>
                        </a:spcAft>
                      </a:pPr>
                      <a:r>
                        <a:rPr lang="en-US" sz="1050" b="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Median hours per year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52</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40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effectLst/>
                          <a:latin typeface="Arial" panose="020B0604020202020204" pitchFamily="34" charset="0"/>
                          <a:ea typeface="Calibri" panose="020F0502020204030204" pitchFamily="34" charset="0"/>
                          <a:cs typeface="Arial" panose="020B0604020202020204" pitchFamily="34" charset="0"/>
                        </a:rPr>
                        <a:t>48</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050" dirty="0">
                          <a:solidFill>
                            <a:sysClr val="windowText" lastClr="000000"/>
                          </a:solidFill>
                          <a:latin typeface="Arial" panose="020B0604020202020204" pitchFamily="34" charset="0"/>
                          <a:cs typeface="Arial" panose="020B0604020202020204" pitchFamily="34" charset="0"/>
                        </a:rPr>
                        <a:t>50</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4141392111"/>
                  </a:ext>
                </a:extLst>
              </a:tr>
            </a:tbl>
          </a:graphicData>
        </a:graphic>
      </p:graphicFrame>
    </p:spTree>
    <p:extLst>
      <p:ext uri="{BB962C8B-B14F-4D97-AF65-F5344CB8AC3E}">
        <p14:creationId xmlns:p14="http://schemas.microsoft.com/office/powerpoint/2010/main" val="3584865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map&#10;&#10;Description automatically generated">
            <a:extLst>
              <a:ext uri="{FF2B5EF4-FFF2-40B4-BE49-F238E27FC236}">
                <a16:creationId xmlns:a16="http://schemas.microsoft.com/office/drawing/2014/main" id="{9E133CED-78F1-4920-9DA0-263DD1703EE4}"/>
              </a:ext>
            </a:extLst>
          </p:cNvPr>
          <p:cNvPicPr>
            <a:picLocks noChangeAspect="1"/>
          </p:cNvPicPr>
          <p:nvPr/>
        </p:nvPicPr>
        <p:blipFill rotWithShape="1">
          <a:blip r:embed="rId2"/>
          <a:srcRect t="2381" r="-1" b="1951"/>
          <a:stretch/>
        </p:blipFill>
        <p:spPr>
          <a:xfrm>
            <a:off x="828345" y="777628"/>
            <a:ext cx="9677401" cy="5418956"/>
          </a:xfrm>
          <a:prstGeom prst="rect">
            <a:avLst/>
          </a:prstGeom>
        </p:spPr>
      </p:pic>
      <p:sp>
        <p:nvSpPr>
          <p:cNvPr id="2" name="Title 1">
            <a:extLst>
              <a:ext uri="{FF2B5EF4-FFF2-40B4-BE49-F238E27FC236}">
                <a16:creationId xmlns:a16="http://schemas.microsoft.com/office/drawing/2014/main" id="{9A8DFBE7-86E9-4392-8269-895E2414A1DC}"/>
              </a:ext>
            </a:extLst>
          </p:cNvPr>
          <p:cNvSpPr>
            <a:spLocks noGrp="1"/>
          </p:cNvSpPr>
          <p:nvPr>
            <p:ph type="title"/>
          </p:nvPr>
        </p:nvSpPr>
        <p:spPr>
          <a:xfrm>
            <a:off x="828345" y="153080"/>
            <a:ext cx="10363530" cy="600164"/>
          </a:xfrm>
        </p:spPr>
        <p:txBody>
          <a:bodyPr/>
          <a:lstStyle/>
          <a:p>
            <a:r>
              <a:rPr lang="en-US" dirty="0"/>
              <a:t>LEI Pilot Program CY 2021</a:t>
            </a:r>
          </a:p>
        </p:txBody>
      </p:sp>
    </p:spTree>
    <p:extLst>
      <p:ext uri="{BB962C8B-B14F-4D97-AF65-F5344CB8AC3E}">
        <p14:creationId xmlns:p14="http://schemas.microsoft.com/office/powerpoint/2010/main" val="1190197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9100" y="59281"/>
            <a:ext cx="11353800" cy="624530"/>
          </a:xfrm>
          <a:prstGeom prst="rect">
            <a:avLst/>
          </a:prstGeom>
        </p:spPr>
        <p:txBody>
          <a:bodyPr vert="horz" wrap="square" lIns="0" tIns="16510" rIns="0" bIns="0" rtlCol="0">
            <a:spAutoFit/>
          </a:bodyPr>
          <a:lstStyle/>
          <a:p>
            <a:pPr marL="12700" algn="ctr">
              <a:lnSpc>
                <a:spcPct val="100000"/>
              </a:lnSpc>
              <a:spcBef>
                <a:spcPts val="130"/>
              </a:spcBef>
            </a:pPr>
            <a:r>
              <a:rPr lang="en-US" sz="3950" spc="10" dirty="0"/>
              <a:t>Latino Engagement Pilots</a:t>
            </a:r>
            <a:endParaRPr sz="3950" dirty="0">
              <a:latin typeface="Arial-BoldItalicMT"/>
              <a:cs typeface="Arial-BoldItalicMT"/>
            </a:endParaRPr>
          </a:p>
        </p:txBody>
      </p:sp>
      <p:sp>
        <p:nvSpPr>
          <p:cNvPr id="3" name="object 3"/>
          <p:cNvSpPr txBox="1"/>
          <p:nvPr/>
        </p:nvSpPr>
        <p:spPr>
          <a:xfrm>
            <a:off x="486834" y="683811"/>
            <a:ext cx="11353800" cy="2003625"/>
          </a:xfrm>
          <a:prstGeom prst="rect">
            <a:avLst/>
          </a:prstGeom>
        </p:spPr>
        <p:txBody>
          <a:bodyPr vert="horz" wrap="square" lIns="0" tIns="6985" rIns="0" bIns="0" rtlCol="0">
            <a:spAutoFit/>
          </a:bodyPr>
          <a:lstStyle/>
          <a:p>
            <a:pPr marL="86360">
              <a:lnSpc>
                <a:spcPct val="100000"/>
              </a:lnSpc>
              <a:spcBef>
                <a:spcPts val="295"/>
              </a:spcBef>
            </a:pPr>
            <a:r>
              <a:rPr sz="1400" spc="-15" dirty="0">
                <a:solidFill>
                  <a:srgbClr val="000000"/>
                </a:solidFill>
                <a:latin typeface="Arial"/>
                <a:cs typeface="Arial"/>
              </a:rPr>
              <a:t>Th</a:t>
            </a:r>
            <a:r>
              <a:rPr lang="en-US" sz="1400" spc="-15" dirty="0">
                <a:solidFill>
                  <a:srgbClr val="000000"/>
                </a:solidFill>
                <a:latin typeface="Arial"/>
                <a:cs typeface="Arial"/>
              </a:rPr>
              <a:t>e</a:t>
            </a:r>
            <a:r>
              <a:rPr sz="1400" spc="-15" dirty="0">
                <a:solidFill>
                  <a:srgbClr val="000000"/>
                </a:solidFill>
                <a:latin typeface="Arial"/>
                <a:cs typeface="Arial"/>
              </a:rPr>
              <a:t> </a:t>
            </a:r>
            <a:r>
              <a:rPr sz="1400" b="1" u="sng" spc="-5" dirty="0">
                <a:solidFill>
                  <a:srgbClr val="000000"/>
                </a:solidFill>
                <a:latin typeface="Arial"/>
                <a:cs typeface="Arial"/>
              </a:rPr>
              <a:t>p</a:t>
            </a:r>
            <a:r>
              <a:rPr lang="en-US" sz="1400" b="1" u="sng" spc="-5" dirty="0">
                <a:solidFill>
                  <a:srgbClr val="000000"/>
                </a:solidFill>
                <a:latin typeface="Arial"/>
                <a:cs typeface="Arial"/>
              </a:rPr>
              <a:t>urpose</a:t>
            </a:r>
            <a:r>
              <a:rPr lang="en-US" sz="1400" spc="-5" dirty="0">
                <a:solidFill>
                  <a:srgbClr val="000000"/>
                </a:solidFill>
                <a:latin typeface="Arial"/>
                <a:cs typeface="Arial"/>
              </a:rPr>
              <a:t> of this pilot is to develop a well-defined and repeatable community engagement process for the Red Cross to establish relationships within the Latino community in a manner that will build trust, improve access to Red Cross services and result in the delivery of services to more Latino and Hispanic communities.  Through these pilots the Red Cross will</a:t>
            </a:r>
            <a:r>
              <a:rPr lang="en-US" sz="1400" b="1" spc="10" dirty="0">
                <a:solidFill>
                  <a:srgbClr val="000000"/>
                </a:solidFill>
                <a:latin typeface="Arial"/>
                <a:cs typeface="Arial"/>
              </a:rPr>
              <a:t>:</a:t>
            </a:r>
            <a:endParaRPr lang="en-US" sz="1400" dirty="0">
              <a:solidFill>
                <a:srgbClr val="000000"/>
              </a:solidFill>
              <a:latin typeface="Arial"/>
              <a:cs typeface="Arial"/>
            </a:endParaRPr>
          </a:p>
          <a:p>
            <a:pPr marL="372745" marR="454025" indent="-286385">
              <a:lnSpc>
                <a:spcPts val="1650"/>
              </a:lnSpc>
              <a:spcBef>
                <a:spcPts val="125"/>
              </a:spcBef>
              <a:buChar char="•"/>
              <a:tabLst>
                <a:tab pos="372745" algn="l"/>
                <a:tab pos="373380" algn="l"/>
              </a:tabLst>
            </a:pPr>
            <a:r>
              <a:rPr lang="en-US" sz="1400" spc="10" dirty="0">
                <a:solidFill>
                  <a:srgbClr val="000000"/>
                </a:solidFill>
                <a:latin typeface="Arial"/>
                <a:cs typeface="Arial"/>
              </a:rPr>
              <a:t>Serve more Latino and Hispanic clients, offering end-to-end client experiences and outcomes supported by bilingual and bicultural staff and volunteers - beginning with all disaster services.</a:t>
            </a:r>
          </a:p>
          <a:p>
            <a:pPr marL="372745" marR="454025" indent="-286385">
              <a:lnSpc>
                <a:spcPts val="1650"/>
              </a:lnSpc>
              <a:spcBef>
                <a:spcPts val="125"/>
              </a:spcBef>
              <a:buChar char="•"/>
              <a:tabLst>
                <a:tab pos="372745" algn="l"/>
                <a:tab pos="373380" algn="l"/>
              </a:tabLst>
            </a:pPr>
            <a:r>
              <a:rPr lang="en-US" sz="1400" spc="10" dirty="0">
                <a:solidFill>
                  <a:srgbClr val="000000"/>
                </a:solidFill>
                <a:latin typeface="Arial"/>
                <a:cs typeface="Arial"/>
              </a:rPr>
              <a:t>Experience greater connection to the Hispanic community as evidenced by an increase in the number of Spanish speaking and racially diverse Red Cross volunteers; greater level of blood donations, and participation in preparedness and training programs.</a:t>
            </a:r>
          </a:p>
          <a:p>
            <a:pPr marL="372745" marR="454025" indent="-286385">
              <a:lnSpc>
                <a:spcPts val="1650"/>
              </a:lnSpc>
              <a:spcBef>
                <a:spcPts val="125"/>
              </a:spcBef>
              <a:buChar char="•"/>
              <a:tabLst>
                <a:tab pos="372745" algn="l"/>
                <a:tab pos="373380" algn="l"/>
              </a:tabLst>
            </a:pPr>
            <a:r>
              <a:rPr lang="en-US" sz="1400" spc="10" dirty="0">
                <a:solidFill>
                  <a:srgbClr val="000000"/>
                </a:solidFill>
                <a:latin typeface="Arial"/>
                <a:cs typeface="Arial"/>
              </a:rPr>
              <a:t>Strengthen the resilience of communities as a result of enhanced service delivery and community engagement.</a:t>
            </a:r>
          </a:p>
          <a:p>
            <a:pPr marL="12700" marR="5080">
              <a:lnSpc>
                <a:spcPct val="103600"/>
              </a:lnSpc>
              <a:spcBef>
                <a:spcPts val="55"/>
              </a:spcBef>
            </a:pPr>
            <a:endParaRPr sz="1400" dirty="0">
              <a:solidFill>
                <a:srgbClr val="000000"/>
              </a:solidFill>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3752993055"/>
              </p:ext>
            </p:extLst>
          </p:nvPr>
        </p:nvGraphicFramePr>
        <p:xfrm>
          <a:off x="419100" y="2441712"/>
          <a:ext cx="11353800" cy="3715385"/>
        </p:xfrm>
        <a:graphic>
          <a:graphicData uri="http://schemas.openxmlformats.org/drawingml/2006/table">
            <a:tbl>
              <a:tblPr firstRow="1" bandRow="1">
                <a:tableStyleId>{2D5ABB26-0587-4C30-8999-92F81FD0307C}</a:tableStyleId>
              </a:tblPr>
              <a:tblGrid>
                <a:gridCol w="29718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743200">
                  <a:extLst>
                    <a:ext uri="{9D8B030D-6E8A-4147-A177-3AD203B41FA5}">
                      <a16:colId xmlns:a16="http://schemas.microsoft.com/office/drawing/2014/main" val="2949537981"/>
                    </a:ext>
                  </a:extLst>
                </a:gridCol>
                <a:gridCol w="2819400">
                  <a:extLst>
                    <a:ext uri="{9D8B030D-6E8A-4147-A177-3AD203B41FA5}">
                      <a16:colId xmlns:a16="http://schemas.microsoft.com/office/drawing/2014/main" val="20002"/>
                    </a:ext>
                  </a:extLst>
                </a:gridCol>
              </a:tblGrid>
              <a:tr h="263353">
                <a:tc gridSpan="4">
                  <a:txBody>
                    <a:bodyPr/>
                    <a:lstStyle/>
                    <a:p>
                      <a:pPr marL="92075">
                        <a:lnSpc>
                          <a:spcPct val="100000"/>
                        </a:lnSpc>
                        <a:spcBef>
                          <a:spcPts val="425"/>
                        </a:spcBef>
                      </a:pPr>
                      <a:r>
                        <a:rPr lang="en-US" sz="1600" b="1" dirty="0">
                          <a:latin typeface="Arial"/>
                          <a:cs typeface="Arial"/>
                        </a:rPr>
                        <a:t>Objectives</a:t>
                      </a:r>
                      <a:endParaRPr sz="1400" dirty="0">
                        <a:latin typeface="Arial"/>
                        <a:cs typeface="Arial"/>
                      </a:endParaRPr>
                    </a:p>
                  </a:txBody>
                  <a:tcPr marL="0" marR="0" marT="53975" marB="0">
                    <a:lnB w="12700">
                      <a:solidFill>
                        <a:srgbClr val="FFFFFF"/>
                      </a:solidFill>
                      <a:prstDash val="solid"/>
                    </a:lnB>
                    <a:solidFill>
                      <a:srgbClr val="D9D9D9"/>
                    </a:solidFill>
                  </a:tcPr>
                </a:tc>
                <a:tc hMerge="1">
                  <a:txBody>
                    <a:bodyPr/>
                    <a:lstStyle/>
                    <a:p>
                      <a:endParaRPr/>
                    </a:p>
                  </a:txBody>
                  <a:tcPr marL="0" marR="0" marT="0" marB="0"/>
                </a:tc>
                <a:tc hMerge="1">
                  <a:txBody>
                    <a:bodyPr/>
                    <a:lstStyle/>
                    <a:p>
                      <a:endParaRPr lang="en-US"/>
                    </a:p>
                  </a:txBody>
                  <a:tcPr/>
                </a:tc>
                <a:tc hMerge="1">
                  <a:txBody>
                    <a:bodyPr/>
                    <a:lstStyle/>
                    <a:p>
                      <a:endParaRPr/>
                    </a:p>
                  </a:txBody>
                  <a:tcPr marL="0" marR="0" marT="0" marB="0"/>
                </a:tc>
                <a:extLst>
                  <a:ext uri="{0D108BD9-81ED-4DB2-BD59-A6C34878D82A}">
                    <a16:rowId xmlns:a16="http://schemas.microsoft.com/office/drawing/2014/main" val="10000"/>
                  </a:ext>
                </a:extLst>
              </a:tr>
              <a:tr h="377454">
                <a:tc>
                  <a:txBody>
                    <a:bodyPr/>
                    <a:lstStyle/>
                    <a:p>
                      <a:pPr marL="92075" algn="ctr">
                        <a:lnSpc>
                          <a:spcPct val="100000"/>
                        </a:lnSpc>
                        <a:spcBef>
                          <a:spcPts val="395"/>
                        </a:spcBef>
                      </a:pPr>
                      <a:r>
                        <a:rPr lang="en-US" sz="1400" b="1" spc="-20" dirty="0">
                          <a:solidFill>
                            <a:srgbClr val="FFFFFF"/>
                          </a:solidFill>
                          <a:latin typeface="Arial"/>
                          <a:cs typeface="Arial"/>
                        </a:rPr>
                        <a:t>Build Trust</a:t>
                      </a:r>
                      <a:endParaRPr sz="1400" b="1" dirty="0">
                        <a:latin typeface="Arial"/>
                        <a:cs typeface="Arial"/>
                      </a:endParaRPr>
                    </a:p>
                  </a:txBody>
                  <a:tcPr marL="0" marR="0" marT="50165"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F0000"/>
                    </a:solidFill>
                  </a:tcPr>
                </a:tc>
                <a:tc>
                  <a:txBody>
                    <a:bodyPr/>
                    <a:lstStyle/>
                    <a:p>
                      <a:pPr marL="93980" algn="ctr">
                        <a:lnSpc>
                          <a:spcPct val="100000"/>
                        </a:lnSpc>
                        <a:spcBef>
                          <a:spcPts val="395"/>
                        </a:spcBef>
                      </a:pPr>
                      <a:r>
                        <a:rPr lang="en-US" sz="1400" b="1" spc="-10" dirty="0">
                          <a:solidFill>
                            <a:srgbClr val="FFFFFF"/>
                          </a:solidFill>
                          <a:latin typeface="Arial"/>
                          <a:cs typeface="Arial"/>
                        </a:rPr>
                        <a:t>Improve Access</a:t>
                      </a:r>
                      <a:endParaRPr sz="1400" b="1" dirty="0">
                        <a:latin typeface="Arial"/>
                        <a:cs typeface="Arial"/>
                      </a:endParaRPr>
                    </a:p>
                  </a:txBody>
                  <a:tcPr marL="0" marR="0" marT="50165"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F0000"/>
                    </a:solidFill>
                  </a:tcPr>
                </a:tc>
                <a:tc>
                  <a:txBody>
                    <a:bodyPr/>
                    <a:lstStyle/>
                    <a:p>
                      <a:pPr marL="93980" algn="ctr">
                        <a:lnSpc>
                          <a:spcPct val="100000"/>
                        </a:lnSpc>
                        <a:spcBef>
                          <a:spcPts val="395"/>
                        </a:spcBef>
                      </a:pPr>
                      <a:r>
                        <a:rPr lang="en-US" sz="1400" b="1" dirty="0">
                          <a:solidFill>
                            <a:schemeClr val="bg1"/>
                          </a:solidFill>
                          <a:latin typeface="Arial"/>
                          <a:cs typeface="Arial"/>
                        </a:rPr>
                        <a:t>Expand Service Delivery</a:t>
                      </a:r>
                      <a:endParaRPr sz="1400" b="1" dirty="0">
                        <a:solidFill>
                          <a:schemeClr val="bg1"/>
                        </a:solidFill>
                        <a:latin typeface="Arial"/>
                        <a:cs typeface="Arial"/>
                      </a:endParaRPr>
                    </a:p>
                  </a:txBody>
                  <a:tcPr marL="0" marR="0" marT="5016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0000"/>
                    </a:solidFill>
                  </a:tcPr>
                </a:tc>
                <a:tc>
                  <a:txBody>
                    <a:bodyPr/>
                    <a:lstStyle/>
                    <a:p>
                      <a:pPr marL="95885" algn="ctr">
                        <a:lnSpc>
                          <a:spcPct val="100000"/>
                        </a:lnSpc>
                        <a:spcBef>
                          <a:spcPts val="395"/>
                        </a:spcBef>
                      </a:pPr>
                      <a:r>
                        <a:rPr lang="en-US" sz="1400" b="1" spc="-20" dirty="0">
                          <a:solidFill>
                            <a:srgbClr val="FFFFFF"/>
                          </a:solidFill>
                          <a:latin typeface="Arial"/>
                          <a:cs typeface="Arial"/>
                        </a:rPr>
                        <a:t>Ensure Excellent Client Experience</a:t>
                      </a:r>
                      <a:endParaRPr sz="1400" b="1" dirty="0">
                        <a:latin typeface="Arial"/>
                        <a:cs typeface="Arial"/>
                      </a:endParaRPr>
                    </a:p>
                  </a:txBody>
                  <a:tcPr marL="0" marR="0" marT="50165" marB="0" anchor="ctr">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FF0000"/>
                    </a:solidFill>
                  </a:tcPr>
                </a:tc>
                <a:extLst>
                  <a:ext uri="{0D108BD9-81ED-4DB2-BD59-A6C34878D82A}">
                    <a16:rowId xmlns:a16="http://schemas.microsoft.com/office/drawing/2014/main" val="10001"/>
                  </a:ext>
                </a:extLst>
              </a:tr>
              <a:tr h="2192317">
                <a:tc>
                  <a:txBody>
                    <a:bodyPr/>
                    <a:lstStyle/>
                    <a:p>
                      <a:pPr marL="377825" indent="-286385">
                        <a:lnSpc>
                          <a:spcPts val="1425"/>
                        </a:lnSpc>
                        <a:spcAft>
                          <a:spcPts val="1200"/>
                        </a:spcAft>
                        <a:buChar char="•"/>
                        <a:tabLst>
                          <a:tab pos="377825" algn="l"/>
                          <a:tab pos="378460" algn="l"/>
                        </a:tabLst>
                      </a:pPr>
                      <a:r>
                        <a:rPr lang="en-US" sz="1200" dirty="0">
                          <a:solidFill>
                            <a:schemeClr val="tx1"/>
                          </a:solidFill>
                          <a:latin typeface="Arial"/>
                          <a:cs typeface="Arial"/>
                        </a:rPr>
                        <a:t>Deepen current and </a:t>
                      </a:r>
                      <a:r>
                        <a:rPr lang="en-US" sz="1200" dirty="0">
                          <a:latin typeface="Arial"/>
                          <a:cs typeface="Arial"/>
                        </a:rPr>
                        <a:t>develop new partnerships with affiliates of national  and local community-based organizations serving the Latino and Hispanic community.</a:t>
                      </a:r>
                    </a:p>
                    <a:p>
                      <a:pPr marL="377825" indent="-286385">
                        <a:lnSpc>
                          <a:spcPts val="1425"/>
                        </a:lnSpc>
                        <a:buChar char="•"/>
                        <a:tabLst>
                          <a:tab pos="377825" algn="l"/>
                          <a:tab pos="378460" algn="l"/>
                        </a:tabLst>
                      </a:pPr>
                      <a:r>
                        <a:rPr lang="en-US" sz="1200" dirty="0">
                          <a:latin typeface="Arial"/>
                          <a:cs typeface="Arial"/>
                        </a:rPr>
                        <a:t>Build trust through collaborative engagement, mutually beneficial partnerships and client-focused service delivery to Latino and Hispanic communities.</a:t>
                      </a:r>
                    </a:p>
                  </a:txBody>
                  <a:tcPr marL="0" marR="0" marT="508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tc>
                  <a:txBody>
                    <a:bodyPr/>
                    <a:lstStyle/>
                    <a:p>
                      <a:pPr marL="379730" indent="-286385">
                        <a:lnSpc>
                          <a:spcPts val="1435"/>
                        </a:lnSpc>
                        <a:spcBef>
                          <a:spcPts val="0"/>
                        </a:spcBef>
                        <a:spcAft>
                          <a:spcPts val="1200"/>
                        </a:spcAft>
                        <a:buChar char="•"/>
                        <a:tabLst>
                          <a:tab pos="379730" algn="l"/>
                          <a:tab pos="380365" algn="l"/>
                        </a:tabLst>
                      </a:pPr>
                      <a:r>
                        <a:rPr lang="en-US" sz="1200" spc="-10" dirty="0">
                          <a:latin typeface="Arial"/>
                          <a:cs typeface="Arial"/>
                        </a:rPr>
                        <a:t>Increase pathways for Latino &amp; Hispanic communities to access Red Cross information and services in a culturally and linguistically appropriate fashion.</a:t>
                      </a:r>
                    </a:p>
                    <a:p>
                      <a:pPr marL="379730" marR="0" lvl="0" indent="-286385" defTabSz="914400" eaLnBrk="1" fontAlgn="auto" latinLnBrk="0" hangingPunct="1">
                        <a:lnSpc>
                          <a:spcPts val="1435"/>
                        </a:lnSpc>
                        <a:spcBef>
                          <a:spcPts val="400"/>
                        </a:spcBef>
                        <a:spcAft>
                          <a:spcPts val="0"/>
                        </a:spcAft>
                        <a:buClrTx/>
                        <a:buSzTx/>
                        <a:buFontTx/>
                        <a:buChar char="•"/>
                        <a:tabLst>
                          <a:tab pos="379730" algn="l"/>
                          <a:tab pos="380365" algn="l"/>
                        </a:tabLst>
                        <a:defRPr/>
                      </a:pPr>
                      <a:r>
                        <a:rPr lang="en-US" sz="1200" spc="-10" dirty="0">
                          <a:latin typeface="Arial"/>
                          <a:cs typeface="Arial"/>
                        </a:rPr>
                        <a:t>Improve access through increased two-way information, education, and communication (IEC) to build relationships with community leaders that motivates volunteerism and collaborative action.</a:t>
                      </a:r>
                      <a:endParaRPr sz="1200" dirty="0">
                        <a:latin typeface="Arial"/>
                        <a:cs typeface="Arial"/>
                      </a:endParaRPr>
                    </a:p>
                  </a:txBody>
                  <a:tcPr marL="0" marR="0" marT="508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tc>
                  <a:txBody>
                    <a:bodyPr/>
                    <a:lstStyle/>
                    <a:p>
                      <a:pPr marL="379730" marR="0" lvl="0" indent="-286385" defTabSz="914400" eaLnBrk="1" fontAlgn="auto" latinLnBrk="0" hangingPunct="1">
                        <a:lnSpc>
                          <a:spcPts val="1435"/>
                        </a:lnSpc>
                        <a:spcBef>
                          <a:spcPts val="0"/>
                        </a:spcBef>
                        <a:spcAft>
                          <a:spcPts val="1200"/>
                        </a:spcAft>
                        <a:buClrTx/>
                        <a:buSzTx/>
                        <a:buFontTx/>
                        <a:buChar char="•"/>
                        <a:tabLst>
                          <a:tab pos="379730" algn="l"/>
                          <a:tab pos="380365" algn="l"/>
                        </a:tabLst>
                        <a:defRPr/>
                      </a:pPr>
                      <a:r>
                        <a:rPr lang="en-US" sz="1200" spc="-55" dirty="0">
                          <a:solidFill>
                            <a:schemeClr val="tx1"/>
                          </a:solidFill>
                          <a:latin typeface="Arial"/>
                          <a:cs typeface="Arial"/>
                        </a:rPr>
                        <a:t>Strengthen the CEP workforce through a clearly articulated training and development program, aiming their efforts and those of the programs to serve </a:t>
                      </a:r>
                      <a:r>
                        <a:rPr lang="en-US" sz="1200" spc="-10" dirty="0">
                          <a:solidFill>
                            <a:schemeClr val="tx1"/>
                          </a:solidFill>
                          <a:latin typeface="Arial"/>
                          <a:cs typeface="Arial"/>
                        </a:rPr>
                        <a:t>more Latino &amp; Hispanic communities in need.</a:t>
                      </a:r>
                      <a:endParaRPr lang="en-US" sz="1200" spc="-55" dirty="0">
                        <a:solidFill>
                          <a:schemeClr val="tx1"/>
                        </a:solidFill>
                        <a:latin typeface="Arial"/>
                        <a:cs typeface="Arial"/>
                      </a:endParaRPr>
                    </a:p>
                    <a:p>
                      <a:pPr marL="379730" marR="0" lvl="0" indent="-286385" defTabSz="914400" eaLnBrk="1" fontAlgn="auto" latinLnBrk="0" hangingPunct="1">
                        <a:lnSpc>
                          <a:spcPts val="1435"/>
                        </a:lnSpc>
                        <a:spcBef>
                          <a:spcPts val="0"/>
                        </a:spcBef>
                        <a:spcAft>
                          <a:spcPts val="0"/>
                        </a:spcAft>
                        <a:buClrTx/>
                        <a:buSzTx/>
                        <a:buFontTx/>
                        <a:buChar char="•"/>
                        <a:tabLst>
                          <a:tab pos="379730" algn="l"/>
                          <a:tab pos="380365" algn="l"/>
                        </a:tabLst>
                        <a:defRPr/>
                      </a:pPr>
                      <a:r>
                        <a:rPr lang="en-US" sz="1200" spc="-10" dirty="0">
                          <a:solidFill>
                            <a:schemeClr val="tx1"/>
                          </a:solidFill>
                          <a:latin typeface="Arial"/>
                          <a:cs typeface="Arial"/>
                        </a:rPr>
                        <a:t>Adapt Steady State Standard &amp; Procedures, Job Tools and doctrine materials to effectively deliver the range of humanitarian services valued by the community.</a:t>
                      </a:r>
                      <a:endParaRPr sz="1200" dirty="0">
                        <a:solidFill>
                          <a:schemeClr val="tx1"/>
                        </a:solidFill>
                        <a:latin typeface="Arial"/>
                        <a:cs typeface="Arial"/>
                      </a:endParaRPr>
                    </a:p>
                  </a:txBody>
                  <a:tcPr marL="0" marR="0" marT="50800"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a:solidFill>
                        <a:srgbClr val="FFFFFF"/>
                      </a:solidFill>
                      <a:prstDash val="solid"/>
                    </a:lnB>
                    <a:solidFill>
                      <a:srgbClr val="F1F1F1"/>
                    </a:solidFill>
                  </a:tcPr>
                </a:tc>
                <a:tc>
                  <a:txBody>
                    <a:bodyPr/>
                    <a:lstStyle/>
                    <a:p>
                      <a:pPr marL="381635" marR="591185" indent="-286385">
                        <a:lnSpc>
                          <a:spcPts val="1430"/>
                        </a:lnSpc>
                        <a:spcBef>
                          <a:spcPts val="0"/>
                        </a:spcBef>
                        <a:spcAft>
                          <a:spcPts val="1200"/>
                        </a:spcAft>
                        <a:buChar char="•"/>
                        <a:tabLst>
                          <a:tab pos="381635" algn="l"/>
                          <a:tab pos="382270" algn="l"/>
                        </a:tabLst>
                      </a:pPr>
                      <a:r>
                        <a:rPr lang="en-US" sz="1200" spc="-10" dirty="0">
                          <a:latin typeface="Arial"/>
                          <a:cs typeface="Arial"/>
                        </a:rPr>
                        <a:t>Through client satisfaction metrics, ensure Latino &amp; Hispanic clients have an end-to-end experience that is linguistically appropriate and culturally resonant.</a:t>
                      </a:r>
                    </a:p>
                    <a:p>
                      <a:pPr marL="381635" marR="591185" indent="-286385">
                        <a:lnSpc>
                          <a:spcPts val="1430"/>
                        </a:lnSpc>
                        <a:spcBef>
                          <a:spcPts val="455"/>
                        </a:spcBef>
                        <a:buChar char="•"/>
                        <a:tabLst>
                          <a:tab pos="381635" algn="l"/>
                          <a:tab pos="382270" algn="l"/>
                        </a:tabLst>
                      </a:pPr>
                      <a:r>
                        <a:rPr lang="en-US" sz="1200" spc="-10" dirty="0">
                          <a:latin typeface="Arial"/>
                          <a:cs typeface="Arial"/>
                        </a:rPr>
                        <a:t>Regions engage community leaders, their constituents and partners in a continuous improvement process that leads to client focused service delivery adaptation (i.e. inclusion of Latino food vendors in vendor contracts)</a:t>
                      </a:r>
                    </a:p>
                  </a:txBody>
                  <a:tcPr marL="0" marR="0" marT="5778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1F1F1"/>
                    </a:solidFill>
                  </a:tcPr>
                </a:tc>
                <a:extLst>
                  <a:ext uri="{0D108BD9-81ED-4DB2-BD59-A6C34878D82A}">
                    <a16:rowId xmlns:a16="http://schemas.microsoft.com/office/drawing/2014/main" val="10002"/>
                  </a:ext>
                </a:extLst>
              </a:tr>
            </a:tbl>
          </a:graphicData>
        </a:graphic>
      </p:graphicFrame>
      <p:sp>
        <p:nvSpPr>
          <p:cNvPr id="7" name="object 7"/>
          <p:cNvSpPr txBox="1"/>
          <p:nvPr/>
        </p:nvSpPr>
        <p:spPr>
          <a:xfrm>
            <a:off x="11176000" y="6443979"/>
            <a:ext cx="110489" cy="197490"/>
          </a:xfrm>
          <a:prstGeom prst="rect">
            <a:avLst/>
          </a:prstGeom>
        </p:spPr>
        <p:txBody>
          <a:bodyPr vert="horz" wrap="square" lIns="0" tIns="12700" rIns="0" bIns="0" rtlCol="0">
            <a:spAutoFit/>
          </a:bodyPr>
          <a:lstStyle/>
          <a:p>
            <a:pPr marL="12700">
              <a:lnSpc>
                <a:spcPct val="100000"/>
              </a:lnSpc>
              <a:spcBef>
                <a:spcPts val="100"/>
              </a:spcBef>
            </a:pPr>
            <a:r>
              <a:rPr lang="en-US" sz="1200" spc="-5" dirty="0">
                <a:solidFill>
                  <a:srgbClr val="888888"/>
                </a:solidFill>
                <a:latin typeface="Arial"/>
                <a:cs typeface="Arial"/>
              </a:rPr>
              <a:t>3</a:t>
            </a:r>
            <a:endParaRPr sz="12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6450" y="127077"/>
            <a:ext cx="8229600" cy="707785"/>
          </a:xfrm>
          <a:ln w="19050">
            <a:noFill/>
          </a:ln>
        </p:spPr>
        <p:txBody>
          <a:bodyPr>
            <a:normAutofit/>
          </a:bodyPr>
          <a:lstStyle/>
          <a:p>
            <a:pPr algn="ctr"/>
            <a:r>
              <a:rPr lang="en-US" sz="3857" dirty="0">
                <a:latin typeface="Arial" panose="020B0604020202020204" pitchFamily="34" charset="0"/>
                <a:cs typeface="Arial" panose="020B0604020202020204" pitchFamily="34" charset="0"/>
              </a:rPr>
              <a:t>Elements of Success</a:t>
            </a:r>
          </a:p>
        </p:txBody>
      </p:sp>
      <p:sp>
        <p:nvSpPr>
          <p:cNvPr id="2" name="Slide Number Placeholder 1"/>
          <p:cNvSpPr>
            <a:spLocks noGrp="1"/>
          </p:cNvSpPr>
          <p:nvPr>
            <p:ph type="sldNum" sz="quarter" idx="10"/>
          </p:nvPr>
        </p:nvSpPr>
        <p:spPr>
          <a:xfrm>
            <a:off x="11277600" y="6324600"/>
            <a:ext cx="496660" cy="261610"/>
          </a:xfrm>
        </p:spPr>
        <p:txBody>
          <a:bodyPr/>
          <a:lstStyle/>
          <a:p>
            <a:pPr>
              <a:defRPr/>
            </a:pPr>
            <a:fld id="{A43BB37E-AFF9-C341-9646-E7C4E54537E9}" type="slidenum">
              <a:rPr lang="en-US" altLang="en-US" sz="1100">
                <a:solidFill>
                  <a:prstClr val="black"/>
                </a:solidFill>
              </a:rPr>
              <a:pPr>
                <a:defRPr/>
              </a:pPr>
              <a:t>5</a:t>
            </a:fld>
            <a:endParaRPr lang="en-US" altLang="en-US" sz="1100" dirty="0">
              <a:solidFill>
                <a:prstClr val="black"/>
              </a:solidFill>
            </a:endParaRPr>
          </a:p>
        </p:txBody>
      </p:sp>
      <p:sp>
        <p:nvSpPr>
          <p:cNvPr id="10" name="Rectangle 9"/>
          <p:cNvSpPr/>
          <p:nvPr/>
        </p:nvSpPr>
        <p:spPr>
          <a:xfrm>
            <a:off x="380999" y="785177"/>
            <a:ext cx="11144671" cy="751872"/>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lgn="ctr"/>
            <a:r>
              <a:rPr lang="en-US" sz="2143" dirty="0"/>
              <a:t>Critical factors to ensure capacity and capability needed to reliably accomplish our mission as a partner with the Latino Community. </a:t>
            </a:r>
          </a:p>
        </p:txBody>
      </p:sp>
      <p:sp>
        <p:nvSpPr>
          <p:cNvPr id="18" name="TextBox 17"/>
          <p:cNvSpPr txBox="1"/>
          <p:nvPr/>
        </p:nvSpPr>
        <p:spPr>
          <a:xfrm>
            <a:off x="4200872" y="1676400"/>
            <a:ext cx="7325058" cy="883703"/>
          </a:xfrm>
          <a:prstGeom prst="rect">
            <a:avLst/>
          </a:prstGeom>
          <a:noFill/>
          <a:ln w="31750">
            <a:solidFill>
              <a:srgbClr val="00B050"/>
            </a:solidFill>
          </a:ln>
        </p:spPr>
        <p:txBody>
          <a:bodyPr wrap="square" rtlCol="0">
            <a:spAutoFit/>
          </a:bodyPr>
          <a:lstStyle/>
          <a:p>
            <a:r>
              <a:rPr lang="en-US" sz="1714" dirty="0">
                <a:latin typeface="Arial" panose="020B0604020202020204" pitchFamily="34" charset="0"/>
                <a:cs typeface="Arial" panose="020B0604020202020204" pitchFamily="34" charset="0"/>
              </a:rPr>
              <a:t>CEP workforce has the composition, tools, knowledge and skillsets to effectively engage the Latino community, partner with the Latino community and deliver services.</a:t>
            </a:r>
          </a:p>
        </p:txBody>
      </p:sp>
      <p:sp>
        <p:nvSpPr>
          <p:cNvPr id="19" name="TextBox 18"/>
          <p:cNvSpPr txBox="1"/>
          <p:nvPr/>
        </p:nvSpPr>
        <p:spPr>
          <a:xfrm>
            <a:off x="4200613" y="2719242"/>
            <a:ext cx="7325058" cy="1147494"/>
          </a:xfrm>
          <a:prstGeom prst="rect">
            <a:avLst/>
          </a:prstGeom>
          <a:noFill/>
          <a:ln w="31750">
            <a:solidFill>
              <a:srgbClr val="FFC000"/>
            </a:solidFill>
          </a:ln>
        </p:spPr>
        <p:txBody>
          <a:bodyPr wrap="square" rtlCol="0">
            <a:spAutoFit/>
          </a:bodyPr>
          <a:lstStyle/>
          <a:p>
            <a:r>
              <a:rPr lang="en-US" sz="1714" dirty="0">
                <a:latin typeface="Arial" panose="020B0604020202020204" pitchFamily="34" charset="0"/>
                <a:cs typeface="Arial" panose="020B0604020202020204" pitchFamily="34" charset="0"/>
              </a:rPr>
              <a:t>Through an increase in communication, awareness and partnership, the Latino community is consistently included in steady state service delivery plans; and, programs are tailored linguistically and culturally, as appropriate, to effectively deliver Red Cross services.  </a:t>
            </a:r>
          </a:p>
        </p:txBody>
      </p:sp>
      <p:sp>
        <p:nvSpPr>
          <p:cNvPr id="20" name="TextBox 19"/>
          <p:cNvSpPr txBox="1"/>
          <p:nvPr/>
        </p:nvSpPr>
        <p:spPr>
          <a:xfrm>
            <a:off x="4200613" y="4729059"/>
            <a:ext cx="7342795" cy="883703"/>
          </a:xfrm>
          <a:prstGeom prst="rect">
            <a:avLst/>
          </a:prstGeom>
          <a:noFill/>
          <a:ln w="31750">
            <a:solidFill>
              <a:srgbClr val="C0504D">
                <a:lumMod val="40000"/>
                <a:lumOff val="60000"/>
              </a:srgbClr>
            </a:solidFill>
          </a:ln>
        </p:spPr>
        <p:txBody>
          <a:bodyPr wrap="square" rtlCol="0">
            <a:spAutoFit/>
          </a:bodyPr>
          <a:lstStyle/>
          <a:p>
            <a:pPr defTabSz="979688">
              <a:defRPr/>
            </a:pPr>
            <a:r>
              <a:rPr lang="en-US" sz="1714" kern="0" dirty="0">
                <a:latin typeface="Arial" panose="020B0604020202020204" pitchFamily="34" charset="0"/>
                <a:cs typeface="Arial" panose="020B0604020202020204" pitchFamily="34" charset="0"/>
              </a:rPr>
              <a:t>Staff are aware of cultural nuances and able to utilize culturally competent best practices to partner, build trust and maximize Latino community access to Red Cross services.  </a:t>
            </a:r>
          </a:p>
        </p:txBody>
      </p:sp>
      <p:sp>
        <p:nvSpPr>
          <p:cNvPr id="21" name="TextBox 20"/>
          <p:cNvSpPr txBox="1"/>
          <p:nvPr/>
        </p:nvSpPr>
        <p:spPr>
          <a:xfrm>
            <a:off x="4182875" y="3987941"/>
            <a:ext cx="7325059" cy="619913"/>
          </a:xfrm>
          <a:prstGeom prst="rect">
            <a:avLst/>
          </a:prstGeom>
          <a:noFill/>
          <a:ln w="31750">
            <a:solidFill>
              <a:srgbClr val="99CCFF"/>
            </a:solidFill>
          </a:ln>
        </p:spPr>
        <p:txBody>
          <a:bodyPr wrap="square" rtlCol="0">
            <a:spAutoFit/>
          </a:bodyPr>
          <a:lstStyle/>
          <a:p>
            <a:r>
              <a:rPr lang="en-US" sz="1714" dirty="0">
                <a:solidFill>
                  <a:srgbClr val="000000"/>
                </a:solidFill>
                <a:latin typeface="Arial" panose="020B0604020202020204" pitchFamily="34" charset="0"/>
                <a:cs typeface="Arial" panose="020B0604020202020204" pitchFamily="34" charset="0"/>
              </a:rPr>
              <a:t>Regional Leadership team and direct reports value engaging the Latino community in a participatory fashion to meet mutual goals.  </a:t>
            </a:r>
          </a:p>
        </p:txBody>
      </p:sp>
      <p:graphicFrame>
        <p:nvGraphicFramePr>
          <p:cNvPr id="16" name="Diagram 15"/>
          <p:cNvGraphicFramePr>
            <a:graphicFrameLocks noChangeAspect="1"/>
          </p:cNvGraphicFramePr>
          <p:nvPr>
            <p:extLst>
              <p:ext uri="{D42A27DB-BD31-4B8C-83A1-F6EECF244321}">
                <p14:modId xmlns:p14="http://schemas.microsoft.com/office/powerpoint/2010/main" val="2384039801"/>
              </p:ext>
            </p:extLst>
          </p:nvPr>
        </p:nvGraphicFramePr>
        <p:xfrm>
          <a:off x="-421822" y="2011986"/>
          <a:ext cx="4996543" cy="3331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83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27077"/>
            <a:ext cx="11048999" cy="583045"/>
          </a:xfrm>
          <a:ln w="19050">
            <a:noFill/>
          </a:ln>
        </p:spPr>
        <p:txBody>
          <a:bodyPr>
            <a:noAutofit/>
          </a:bodyPr>
          <a:lstStyle/>
          <a:p>
            <a:pPr algn="ctr"/>
            <a:r>
              <a:rPr lang="en-US" sz="3600" dirty="0">
                <a:latin typeface="Arial" panose="020B0604020202020204" pitchFamily="34" charset="0"/>
                <a:cs typeface="Arial" panose="020B0604020202020204" pitchFamily="34" charset="0"/>
              </a:rPr>
              <a:t>Tactics to Achieve Elements of Success</a:t>
            </a:r>
          </a:p>
        </p:txBody>
      </p:sp>
      <p:sp>
        <p:nvSpPr>
          <p:cNvPr id="2" name="Slide Number Placeholder 1"/>
          <p:cNvSpPr>
            <a:spLocks noGrp="1"/>
          </p:cNvSpPr>
          <p:nvPr>
            <p:ph type="sldNum" sz="quarter" idx="10"/>
          </p:nvPr>
        </p:nvSpPr>
        <p:spPr>
          <a:xfrm>
            <a:off x="11125199" y="6364947"/>
            <a:ext cx="609825" cy="261610"/>
          </a:xfrm>
        </p:spPr>
        <p:txBody>
          <a:bodyPr/>
          <a:lstStyle/>
          <a:p>
            <a:pPr>
              <a:defRPr/>
            </a:pPr>
            <a:fld id="{A43BB37E-AFF9-C341-9646-E7C4E54537E9}" type="slidenum">
              <a:rPr lang="en-US" altLang="en-US" sz="1100">
                <a:solidFill>
                  <a:prstClr val="black"/>
                </a:solidFill>
              </a:rPr>
              <a:pPr>
                <a:defRPr/>
              </a:pPr>
              <a:t>6</a:t>
            </a:fld>
            <a:endParaRPr lang="en-US" altLang="en-US" sz="1100" dirty="0">
              <a:solidFill>
                <a:prstClr val="black"/>
              </a:solidFill>
            </a:endParaRPr>
          </a:p>
        </p:txBody>
      </p:sp>
      <p:sp>
        <p:nvSpPr>
          <p:cNvPr id="17" name="Content Placeholder 2"/>
          <p:cNvSpPr txBox="1">
            <a:spLocks/>
          </p:cNvSpPr>
          <p:nvPr/>
        </p:nvSpPr>
        <p:spPr bwMode="auto">
          <a:xfrm>
            <a:off x="304800" y="697961"/>
            <a:ext cx="11792404" cy="5245639"/>
          </a:xfrm>
          <a:prstGeom prst="rect">
            <a:avLst/>
          </a:prstGeom>
          <a:noFill/>
          <a:ln w="9525">
            <a:noFill/>
            <a:miter lim="800000"/>
            <a:headEnd/>
            <a:tailEnd/>
          </a:ln>
        </p:spPr>
        <p:txBody>
          <a:bodyPr vert="horz" wrap="square" lIns="97971" tIns="48986" rIns="97971" bIns="48986" numCol="1" anchor="t" anchorCtr="0" compatLnSpc="1">
            <a:prstTxWarp prst="textNoShape">
              <a:avLst/>
            </a:prstTxWarp>
            <a:normAutofit fontScale="92500" lnSpcReduction="10000"/>
          </a:bodyPr>
          <a:lstStyle>
            <a:lvl1pPr marL="342900" indent="-342900" algn="l" defTabSz="457200" rtl="0" eaLnBrk="0" fontAlgn="base" hangingPunct="0">
              <a:spcBef>
                <a:spcPct val="20000"/>
              </a:spcBef>
              <a:spcAft>
                <a:spcPct val="0"/>
              </a:spcAft>
              <a:buClr>
                <a:srgbClr val="ED1B2E"/>
              </a:buClr>
              <a:buSzPct val="75000"/>
              <a:buFont typeface="Wingdings" pitchFamily="2" charset="2"/>
              <a:buChar char="§"/>
              <a:defRPr sz="2600" kern="1200">
                <a:solidFill>
                  <a:srgbClr val="313231"/>
                </a:solidFill>
                <a:latin typeface="Arial"/>
                <a:ea typeface="Geneva" charset="0"/>
                <a:cs typeface="Arial"/>
              </a:defRPr>
            </a:lvl1pPr>
            <a:lvl2pPr marL="742950" indent="-285750" algn="l" defTabSz="457200" rtl="0" eaLnBrk="0" fontAlgn="base" hangingPunct="0">
              <a:spcBef>
                <a:spcPct val="20000"/>
              </a:spcBef>
              <a:spcAft>
                <a:spcPct val="0"/>
              </a:spcAft>
              <a:buClr>
                <a:srgbClr val="ED1B2E"/>
              </a:buClr>
              <a:buSzPct val="75000"/>
              <a:buFont typeface="Wingdings" pitchFamily="2" charset="2"/>
              <a:buChar char="§"/>
              <a:defRPr sz="2400" kern="1200">
                <a:solidFill>
                  <a:srgbClr val="313231"/>
                </a:solidFill>
                <a:latin typeface="Arial"/>
                <a:ea typeface="Geneva" charset="0"/>
                <a:cs typeface="Arial"/>
              </a:defRPr>
            </a:lvl2pPr>
            <a:lvl3pPr marL="1143000" indent="-228600" algn="l" defTabSz="457200" rtl="0" eaLnBrk="0" fontAlgn="base" hangingPunct="0">
              <a:spcBef>
                <a:spcPct val="20000"/>
              </a:spcBef>
              <a:spcAft>
                <a:spcPct val="0"/>
              </a:spcAft>
              <a:buClr>
                <a:srgbClr val="ED1B2E"/>
              </a:buClr>
              <a:buSzPct val="75000"/>
              <a:buFont typeface="Wingdings" pitchFamily="2" charset="2"/>
              <a:buChar char="§"/>
              <a:defRPr sz="2200" kern="1200">
                <a:solidFill>
                  <a:srgbClr val="313231"/>
                </a:solidFill>
                <a:latin typeface="Arial"/>
                <a:ea typeface="Geneva" charset="0"/>
                <a:cs typeface="Arial"/>
              </a:defRPr>
            </a:lvl3pPr>
            <a:lvl4pPr marL="1600200" indent="-228600" algn="l" defTabSz="457200" rtl="0" eaLnBrk="0" fontAlgn="base" hangingPunct="0">
              <a:spcBef>
                <a:spcPct val="20000"/>
              </a:spcBef>
              <a:spcAft>
                <a:spcPct val="0"/>
              </a:spcAft>
              <a:buClr>
                <a:srgbClr val="ED1B2E"/>
              </a:buClr>
              <a:buSzPct val="75000"/>
              <a:buFont typeface="Wingdings" pitchFamily="2" charset="2"/>
              <a:buChar char="§"/>
              <a:defRPr sz="2000" kern="1200">
                <a:solidFill>
                  <a:srgbClr val="313231"/>
                </a:solidFill>
                <a:latin typeface="Arial"/>
                <a:ea typeface="Geneva" charset="0"/>
                <a:cs typeface="Arial"/>
              </a:defRPr>
            </a:lvl4pPr>
            <a:lvl5pPr marL="2057400" indent="-228600" algn="l" defTabSz="457200" rtl="0" eaLnBrk="0" fontAlgn="base" hangingPunct="0">
              <a:spcBef>
                <a:spcPct val="20000"/>
              </a:spcBef>
              <a:spcAft>
                <a:spcPct val="0"/>
              </a:spcAft>
              <a:buClr>
                <a:srgbClr val="ED1B2E"/>
              </a:buClr>
              <a:buSzPct val="75000"/>
              <a:buFont typeface="Wingdings" pitchFamily="2" charset="2"/>
              <a:buChar char="§"/>
              <a:defRPr kern="1200">
                <a:solidFill>
                  <a:srgbClr val="313231"/>
                </a:solidFill>
                <a:latin typeface="Arial"/>
                <a:ea typeface="Geneva"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defTabSz="489844">
              <a:lnSpc>
                <a:spcPct val="120000"/>
              </a:lnSpc>
              <a:spcBef>
                <a:spcPts val="643"/>
              </a:spcBef>
              <a:spcAft>
                <a:spcPts val="643"/>
              </a:spcAft>
              <a:buClrTx/>
              <a:buSzPct val="115000"/>
              <a:buFont typeface="+mj-lt"/>
              <a:buAutoNum type="arabicPeriod"/>
              <a:defRPr/>
            </a:pPr>
            <a:r>
              <a:rPr lang="en-US" sz="1400" b="1" u="sng" dirty="0">
                <a:solidFill>
                  <a:schemeClr val="tx1"/>
                </a:solidFill>
              </a:rPr>
              <a:t>Build, train and develop culturally and linguistically competent workforce to provide Red Cross services to Latino communities</a:t>
            </a:r>
          </a:p>
          <a:p>
            <a:pPr lvl="1" defTabSz="489844">
              <a:lnSpc>
                <a:spcPct val="120000"/>
              </a:lnSpc>
              <a:spcBef>
                <a:spcPts val="0"/>
              </a:spcBef>
              <a:spcAft>
                <a:spcPts val="643"/>
              </a:spcAft>
              <a:buClrTx/>
              <a:buSzPct val="115000"/>
              <a:defRPr/>
            </a:pPr>
            <a:r>
              <a:rPr lang="en-US" sz="1400" dirty="0">
                <a:solidFill>
                  <a:schemeClr val="tx1"/>
                </a:solidFill>
              </a:rPr>
              <a:t>Integrate LET into the quarterly workforce planning process led by the Regional Volunteer Services team.</a:t>
            </a:r>
          </a:p>
          <a:p>
            <a:pPr lvl="1" defTabSz="489844">
              <a:lnSpc>
                <a:spcPct val="120000"/>
              </a:lnSpc>
              <a:spcBef>
                <a:spcPts val="0"/>
              </a:spcBef>
              <a:spcAft>
                <a:spcPts val="643"/>
              </a:spcAft>
              <a:buClrTx/>
              <a:buSzPct val="115000"/>
              <a:defRPr/>
            </a:pPr>
            <a:r>
              <a:rPr lang="en-US" sz="1400" dirty="0">
                <a:solidFill>
                  <a:schemeClr val="tx1"/>
                </a:solidFill>
              </a:rPr>
              <a:t>Train LET in roles to fulfill the region’s Latino engagement strategy.</a:t>
            </a:r>
          </a:p>
          <a:p>
            <a:pPr defTabSz="489844">
              <a:lnSpc>
                <a:spcPct val="120000"/>
              </a:lnSpc>
              <a:spcBef>
                <a:spcPts val="643"/>
              </a:spcBef>
              <a:spcAft>
                <a:spcPts val="643"/>
              </a:spcAft>
              <a:buClrTx/>
              <a:buSzPct val="115000"/>
              <a:buFont typeface="+mj-lt"/>
              <a:buAutoNum type="arabicPeriod"/>
              <a:defRPr/>
            </a:pPr>
            <a:r>
              <a:rPr lang="en-US" sz="1400" b="1" u="sng" dirty="0">
                <a:solidFill>
                  <a:schemeClr val="tx1"/>
                </a:solidFill>
              </a:rPr>
              <a:t>Identify priority communities and partners to participate in pilots.</a:t>
            </a:r>
          </a:p>
          <a:p>
            <a:pPr lvl="1" defTabSz="489844">
              <a:lnSpc>
                <a:spcPct val="120000"/>
              </a:lnSpc>
              <a:spcBef>
                <a:spcPts val="0"/>
              </a:spcBef>
              <a:spcAft>
                <a:spcPts val="643"/>
              </a:spcAft>
              <a:buClrTx/>
              <a:buSzPct val="115000"/>
              <a:defRPr/>
            </a:pPr>
            <a:r>
              <a:rPr lang="en-US" sz="1400" dirty="0">
                <a:solidFill>
                  <a:schemeClr val="tx1"/>
                </a:solidFill>
              </a:rPr>
              <a:t>Utilize available data to understand where Latino communities exist in their regions.</a:t>
            </a:r>
          </a:p>
          <a:p>
            <a:pPr lvl="1" defTabSz="489844">
              <a:lnSpc>
                <a:spcPct val="120000"/>
              </a:lnSpc>
              <a:spcBef>
                <a:spcPts val="0"/>
              </a:spcBef>
              <a:spcAft>
                <a:spcPts val="643"/>
              </a:spcAft>
              <a:buClrTx/>
              <a:buSzPct val="115000"/>
              <a:defRPr/>
            </a:pPr>
            <a:r>
              <a:rPr lang="en-US" sz="1400" dirty="0">
                <a:solidFill>
                  <a:schemeClr val="tx1"/>
                </a:solidFill>
              </a:rPr>
              <a:t>Conduct a partner assessment process to identify new and existing Latino organizations and leaders who will help build trust and improve access in Latino communities.</a:t>
            </a:r>
          </a:p>
          <a:p>
            <a:pPr defTabSz="489844">
              <a:lnSpc>
                <a:spcPct val="120000"/>
              </a:lnSpc>
              <a:spcBef>
                <a:spcPts val="643"/>
              </a:spcBef>
              <a:spcAft>
                <a:spcPts val="643"/>
              </a:spcAft>
              <a:buClrTx/>
              <a:buSzPct val="115000"/>
              <a:buFont typeface="+mj-lt"/>
              <a:buAutoNum type="arabicPeriod"/>
              <a:defRPr/>
            </a:pPr>
            <a:r>
              <a:rPr lang="en-US" sz="1400" b="1" u="sng" dirty="0">
                <a:solidFill>
                  <a:schemeClr val="tx1"/>
                </a:solidFill>
              </a:rPr>
              <a:t>Conduct meetings and outreach in priority communities to identify service delivery needs.</a:t>
            </a:r>
          </a:p>
          <a:p>
            <a:pPr lvl="1" defTabSz="489844">
              <a:lnSpc>
                <a:spcPct val="120000"/>
              </a:lnSpc>
              <a:spcBef>
                <a:spcPts val="0"/>
              </a:spcBef>
              <a:spcAft>
                <a:spcPts val="643"/>
              </a:spcAft>
              <a:buClrTx/>
              <a:buSzPct val="115000"/>
              <a:defRPr/>
            </a:pPr>
            <a:r>
              <a:rPr lang="en-US" sz="1400" dirty="0">
                <a:solidFill>
                  <a:srgbClr val="000000"/>
                </a:solidFill>
              </a:rPr>
              <a:t>Build a culture of community engagement through active engagement: meetings, outreach, facilitating partnerships</a:t>
            </a:r>
          </a:p>
          <a:p>
            <a:pPr lvl="1" defTabSz="489844">
              <a:lnSpc>
                <a:spcPct val="120000"/>
              </a:lnSpc>
              <a:spcBef>
                <a:spcPts val="0"/>
              </a:spcBef>
              <a:spcAft>
                <a:spcPts val="643"/>
              </a:spcAft>
              <a:buClrTx/>
              <a:buSzPct val="115000"/>
              <a:defRPr/>
            </a:pPr>
            <a:r>
              <a:rPr lang="en-US" sz="1400" dirty="0">
                <a:solidFill>
                  <a:srgbClr val="000000"/>
                </a:solidFill>
              </a:rPr>
              <a:t>Establish trusted relationships with Latino leaders in priority communities and with local organizations.</a:t>
            </a:r>
          </a:p>
          <a:p>
            <a:pPr defTabSz="489844">
              <a:lnSpc>
                <a:spcPct val="120000"/>
              </a:lnSpc>
              <a:spcBef>
                <a:spcPts val="643"/>
              </a:spcBef>
              <a:spcAft>
                <a:spcPts val="643"/>
              </a:spcAft>
              <a:buClrTx/>
              <a:buSzPct val="115000"/>
              <a:buFont typeface="+mj-lt"/>
              <a:buAutoNum type="arabicPeriod"/>
              <a:defRPr/>
            </a:pPr>
            <a:r>
              <a:rPr lang="en-US" sz="1400" b="1" u="sng" dirty="0">
                <a:solidFill>
                  <a:srgbClr val="000000"/>
                </a:solidFill>
              </a:rPr>
              <a:t>Increase service delivery in identified priority communities</a:t>
            </a:r>
          </a:p>
          <a:p>
            <a:pPr lvl="1" defTabSz="489844">
              <a:lnSpc>
                <a:spcPct val="120000"/>
              </a:lnSpc>
              <a:spcBef>
                <a:spcPts val="0"/>
              </a:spcBef>
              <a:spcAft>
                <a:spcPts val="643"/>
              </a:spcAft>
              <a:buClrTx/>
              <a:buSzPct val="115000"/>
              <a:defRPr/>
            </a:pPr>
            <a:r>
              <a:rPr lang="en-US" sz="1400" dirty="0">
                <a:solidFill>
                  <a:srgbClr val="000000"/>
                </a:solidFill>
              </a:rPr>
              <a:t>Utilize available data and mapping tools to understand scope and depth of Red Cross regional service delivery and where it needs to be expanded.</a:t>
            </a:r>
          </a:p>
          <a:p>
            <a:pPr lvl="1" defTabSz="489844">
              <a:lnSpc>
                <a:spcPct val="120000"/>
              </a:lnSpc>
              <a:spcBef>
                <a:spcPts val="0"/>
              </a:spcBef>
              <a:spcAft>
                <a:spcPts val="643"/>
              </a:spcAft>
              <a:buClrTx/>
              <a:buSzPct val="115000"/>
              <a:defRPr/>
            </a:pPr>
            <a:r>
              <a:rPr lang="en-US" sz="1400" dirty="0">
                <a:solidFill>
                  <a:srgbClr val="000000"/>
                </a:solidFill>
              </a:rPr>
              <a:t>Collaborate with Latino communities to ensure excellent client experience.</a:t>
            </a:r>
          </a:p>
          <a:p>
            <a:pPr lvl="1" defTabSz="489844">
              <a:lnSpc>
                <a:spcPct val="120000"/>
              </a:lnSpc>
              <a:spcBef>
                <a:spcPts val="0"/>
              </a:spcBef>
              <a:spcAft>
                <a:spcPts val="643"/>
              </a:spcAft>
              <a:buClrTx/>
              <a:buSzPct val="115000"/>
              <a:defRPr/>
            </a:pPr>
            <a:r>
              <a:rPr lang="en-US" sz="1400" dirty="0">
                <a:solidFill>
                  <a:srgbClr val="000000"/>
                </a:solidFill>
              </a:rPr>
              <a:t>Share key Red Cross communication materials that will be translated into Spanish and other relevant languages.</a:t>
            </a:r>
          </a:p>
          <a:p>
            <a:pPr defTabSz="489844">
              <a:lnSpc>
                <a:spcPct val="120000"/>
              </a:lnSpc>
              <a:spcBef>
                <a:spcPts val="643"/>
              </a:spcBef>
              <a:spcAft>
                <a:spcPts val="643"/>
              </a:spcAft>
              <a:buClrTx/>
              <a:buSzPct val="115000"/>
              <a:buFont typeface="+mj-lt"/>
              <a:buAutoNum type="arabicPeriod"/>
              <a:defRPr/>
            </a:pPr>
            <a:r>
              <a:rPr lang="en-US" sz="1400" b="1" u="sng" dirty="0">
                <a:solidFill>
                  <a:srgbClr val="000000"/>
                </a:solidFill>
              </a:rPr>
              <a:t>Measure progress, adapt as necessary and improve service </a:t>
            </a:r>
            <a:r>
              <a:rPr lang="en-US" sz="1400" b="1" u="sng" dirty="0">
                <a:solidFill>
                  <a:schemeClr val="tx1"/>
                </a:solidFill>
              </a:rPr>
              <a:t>delivery offerings</a:t>
            </a:r>
          </a:p>
          <a:p>
            <a:pPr lvl="1" defTabSz="489844">
              <a:lnSpc>
                <a:spcPct val="120000"/>
              </a:lnSpc>
              <a:spcBef>
                <a:spcPts val="0"/>
              </a:spcBef>
              <a:spcAft>
                <a:spcPts val="643"/>
              </a:spcAft>
              <a:buClrTx/>
              <a:buSzPct val="115000"/>
              <a:defRPr/>
            </a:pPr>
            <a:r>
              <a:rPr lang="en-US" sz="1400" dirty="0">
                <a:solidFill>
                  <a:schemeClr val="tx1"/>
                </a:solidFill>
              </a:rPr>
              <a:t>Utilize systems of record in Disaster Cycle Services to build a performance measurement dashboard to build accountability for service delivery and client experience. </a:t>
            </a:r>
          </a:p>
        </p:txBody>
      </p:sp>
    </p:spTree>
    <p:extLst>
      <p:ext uri="{BB962C8B-B14F-4D97-AF65-F5344CB8AC3E}">
        <p14:creationId xmlns:p14="http://schemas.microsoft.com/office/powerpoint/2010/main" val="106696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1357" y="127077"/>
            <a:ext cx="9946821" cy="583045"/>
          </a:xfrm>
          <a:ln w="19050">
            <a:noFill/>
          </a:ln>
        </p:spPr>
        <p:txBody>
          <a:bodyPr>
            <a:noAutofit/>
          </a:bodyPr>
          <a:lstStyle/>
          <a:p>
            <a:pPr algn="ctr"/>
            <a:r>
              <a:rPr lang="en-US" sz="3857" dirty="0">
                <a:latin typeface="Arial" panose="020B0604020202020204" pitchFamily="34" charset="0"/>
                <a:cs typeface="Arial" panose="020B0604020202020204" pitchFamily="34" charset="0"/>
              </a:rPr>
              <a:t>Measures of Effectiveness</a:t>
            </a:r>
          </a:p>
        </p:txBody>
      </p:sp>
      <p:sp>
        <p:nvSpPr>
          <p:cNvPr id="2" name="Slide Number Placeholder 1"/>
          <p:cNvSpPr>
            <a:spLocks noGrp="1"/>
          </p:cNvSpPr>
          <p:nvPr>
            <p:ph type="sldNum" sz="quarter" idx="10"/>
          </p:nvPr>
        </p:nvSpPr>
        <p:spPr>
          <a:xfrm>
            <a:off x="11125199" y="6364947"/>
            <a:ext cx="609825" cy="261610"/>
          </a:xfrm>
        </p:spPr>
        <p:txBody>
          <a:bodyPr/>
          <a:lstStyle/>
          <a:p>
            <a:pPr>
              <a:defRPr/>
            </a:pPr>
            <a:fld id="{A43BB37E-AFF9-C341-9646-E7C4E54537E9}" type="slidenum">
              <a:rPr lang="en-US" altLang="en-US" sz="1100">
                <a:solidFill>
                  <a:prstClr val="black"/>
                </a:solidFill>
              </a:rPr>
              <a:pPr>
                <a:defRPr/>
              </a:pPr>
              <a:t>7</a:t>
            </a:fld>
            <a:endParaRPr lang="en-US" altLang="en-US" sz="1100" dirty="0">
              <a:solidFill>
                <a:prstClr val="black"/>
              </a:solidFill>
            </a:endParaRPr>
          </a:p>
        </p:txBody>
      </p:sp>
      <p:sp>
        <p:nvSpPr>
          <p:cNvPr id="3" name="Rectangle 2"/>
          <p:cNvSpPr/>
          <p:nvPr/>
        </p:nvSpPr>
        <p:spPr>
          <a:xfrm>
            <a:off x="529760" y="634254"/>
            <a:ext cx="11327946" cy="538609"/>
          </a:xfrm>
          <a:prstGeom prst="rect">
            <a:avLst/>
          </a:prstGeom>
        </p:spPr>
        <p:txBody>
          <a:bodyPr wrap="square">
            <a:spAutoFit/>
          </a:bodyPr>
          <a:lstStyle/>
          <a:p>
            <a:r>
              <a:rPr lang="en-US" sz="1450" dirty="0">
                <a:solidFill>
                  <a:prstClr val="black"/>
                </a:solidFill>
                <a:latin typeface="Arial" panose="020B0604020202020204" pitchFamily="34" charset="0"/>
                <a:cs typeface="Arial" panose="020B0604020202020204" pitchFamily="34" charset="0"/>
              </a:rPr>
              <a:t>Measures are divided into two categories Leadership and Program Management.  Leadership measures are for REs and NHQ senior leadership.  Program Management Measures are the responsibility of the Regional CEP Lead with support from DCS CEP Team. </a:t>
            </a:r>
          </a:p>
        </p:txBody>
      </p:sp>
      <p:sp>
        <p:nvSpPr>
          <p:cNvPr id="17" name="Content Placeholder 2"/>
          <p:cNvSpPr txBox="1">
            <a:spLocks/>
          </p:cNvSpPr>
          <p:nvPr/>
        </p:nvSpPr>
        <p:spPr bwMode="auto">
          <a:xfrm>
            <a:off x="387463" y="1149139"/>
            <a:ext cx="11487828" cy="4749723"/>
          </a:xfrm>
          <a:prstGeom prst="rect">
            <a:avLst/>
          </a:prstGeom>
          <a:noFill/>
          <a:ln w="9525">
            <a:noFill/>
            <a:miter lim="800000"/>
            <a:headEnd/>
            <a:tailEnd/>
          </a:ln>
        </p:spPr>
        <p:txBody>
          <a:bodyPr vert="horz" wrap="square" lIns="97971" tIns="48986" rIns="97971" bIns="48986" numCol="1" anchor="t" anchorCtr="0" compatLnSpc="1">
            <a:prstTxWarp prst="textNoShape">
              <a:avLst/>
            </a:prstTxWarp>
            <a:normAutofit fontScale="77500" lnSpcReduction="20000"/>
          </a:bodyPr>
          <a:lstStyle>
            <a:lvl1pPr marL="342900" indent="-342900" algn="l" defTabSz="457200" rtl="0" eaLnBrk="0" fontAlgn="base" hangingPunct="0">
              <a:spcBef>
                <a:spcPct val="20000"/>
              </a:spcBef>
              <a:spcAft>
                <a:spcPct val="0"/>
              </a:spcAft>
              <a:buClr>
                <a:srgbClr val="ED1B2E"/>
              </a:buClr>
              <a:buSzPct val="75000"/>
              <a:buFont typeface="Wingdings" pitchFamily="2" charset="2"/>
              <a:buChar char="§"/>
              <a:defRPr sz="2600" kern="1200">
                <a:solidFill>
                  <a:srgbClr val="313231"/>
                </a:solidFill>
                <a:latin typeface="Arial"/>
                <a:ea typeface="Geneva" charset="0"/>
                <a:cs typeface="Arial"/>
              </a:defRPr>
            </a:lvl1pPr>
            <a:lvl2pPr marL="742950" indent="-285750" algn="l" defTabSz="457200" rtl="0" eaLnBrk="0" fontAlgn="base" hangingPunct="0">
              <a:spcBef>
                <a:spcPct val="20000"/>
              </a:spcBef>
              <a:spcAft>
                <a:spcPct val="0"/>
              </a:spcAft>
              <a:buClr>
                <a:srgbClr val="ED1B2E"/>
              </a:buClr>
              <a:buSzPct val="75000"/>
              <a:buFont typeface="Wingdings" pitchFamily="2" charset="2"/>
              <a:buChar char="§"/>
              <a:defRPr sz="2400" kern="1200">
                <a:solidFill>
                  <a:srgbClr val="313231"/>
                </a:solidFill>
                <a:latin typeface="Arial"/>
                <a:ea typeface="Geneva" charset="0"/>
                <a:cs typeface="Arial"/>
              </a:defRPr>
            </a:lvl2pPr>
            <a:lvl3pPr marL="1143000" indent="-228600" algn="l" defTabSz="457200" rtl="0" eaLnBrk="0" fontAlgn="base" hangingPunct="0">
              <a:spcBef>
                <a:spcPct val="20000"/>
              </a:spcBef>
              <a:spcAft>
                <a:spcPct val="0"/>
              </a:spcAft>
              <a:buClr>
                <a:srgbClr val="ED1B2E"/>
              </a:buClr>
              <a:buSzPct val="75000"/>
              <a:buFont typeface="Wingdings" pitchFamily="2" charset="2"/>
              <a:buChar char="§"/>
              <a:defRPr sz="2200" kern="1200">
                <a:solidFill>
                  <a:srgbClr val="313231"/>
                </a:solidFill>
                <a:latin typeface="Arial"/>
                <a:ea typeface="Geneva" charset="0"/>
                <a:cs typeface="Arial"/>
              </a:defRPr>
            </a:lvl3pPr>
            <a:lvl4pPr marL="1600200" indent="-228600" algn="l" defTabSz="457200" rtl="0" eaLnBrk="0" fontAlgn="base" hangingPunct="0">
              <a:spcBef>
                <a:spcPct val="20000"/>
              </a:spcBef>
              <a:spcAft>
                <a:spcPct val="0"/>
              </a:spcAft>
              <a:buClr>
                <a:srgbClr val="ED1B2E"/>
              </a:buClr>
              <a:buSzPct val="75000"/>
              <a:buFont typeface="Wingdings" pitchFamily="2" charset="2"/>
              <a:buChar char="§"/>
              <a:defRPr sz="2000" kern="1200">
                <a:solidFill>
                  <a:srgbClr val="313231"/>
                </a:solidFill>
                <a:latin typeface="Arial"/>
                <a:ea typeface="Geneva" charset="0"/>
                <a:cs typeface="Arial"/>
              </a:defRPr>
            </a:lvl4pPr>
            <a:lvl5pPr marL="2057400" indent="-228600" algn="l" defTabSz="457200" rtl="0" eaLnBrk="0" fontAlgn="base" hangingPunct="0">
              <a:spcBef>
                <a:spcPct val="20000"/>
              </a:spcBef>
              <a:spcAft>
                <a:spcPct val="0"/>
              </a:spcAft>
              <a:buClr>
                <a:srgbClr val="ED1B2E"/>
              </a:buClr>
              <a:buSzPct val="75000"/>
              <a:buFont typeface="Wingdings" pitchFamily="2" charset="2"/>
              <a:buChar char="§"/>
              <a:defRPr kern="1200">
                <a:solidFill>
                  <a:srgbClr val="313231"/>
                </a:solidFill>
                <a:latin typeface="Arial"/>
                <a:ea typeface="Geneva"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489844">
              <a:lnSpc>
                <a:spcPct val="120000"/>
              </a:lnSpc>
              <a:spcBef>
                <a:spcPts val="643"/>
              </a:spcBef>
              <a:spcAft>
                <a:spcPts val="643"/>
              </a:spcAft>
              <a:buClr>
                <a:schemeClr val="accent5"/>
              </a:buClr>
              <a:buSzPct val="115000"/>
              <a:buNone/>
              <a:defRPr/>
            </a:pPr>
            <a:r>
              <a:rPr lang="en-US" sz="1700" b="1" u="sng" dirty="0">
                <a:solidFill>
                  <a:schemeClr val="tx1"/>
                </a:solidFill>
              </a:rPr>
              <a:t>Leadership</a:t>
            </a:r>
          </a:p>
          <a:p>
            <a:pPr lvl="1" defTabSz="489844">
              <a:lnSpc>
                <a:spcPct val="120000"/>
              </a:lnSpc>
              <a:spcBef>
                <a:spcPts val="0"/>
              </a:spcBef>
              <a:spcAft>
                <a:spcPts val="643"/>
              </a:spcAft>
              <a:buClr>
                <a:schemeClr val="accent5"/>
              </a:buClr>
              <a:buSzPct val="115000"/>
              <a:defRPr/>
            </a:pPr>
            <a:r>
              <a:rPr lang="en-US" sz="1600" dirty="0">
                <a:solidFill>
                  <a:schemeClr val="tx1"/>
                </a:solidFill>
              </a:rPr>
              <a:t># and strength of new or expanded partnerships serving the Latino Community</a:t>
            </a:r>
          </a:p>
          <a:p>
            <a:pPr lvl="1" defTabSz="489844">
              <a:lnSpc>
                <a:spcPct val="120000"/>
              </a:lnSpc>
              <a:spcBef>
                <a:spcPts val="0"/>
              </a:spcBef>
              <a:spcAft>
                <a:spcPts val="643"/>
              </a:spcAft>
              <a:buClr>
                <a:schemeClr val="accent5"/>
              </a:buClr>
              <a:buSzPct val="115000"/>
              <a:defRPr/>
            </a:pPr>
            <a:r>
              <a:rPr lang="en-US" sz="1600" dirty="0">
                <a:solidFill>
                  <a:schemeClr val="tx1"/>
                </a:solidFill>
              </a:rPr>
              <a:t># of people completed CEP training package and serving as effective CEP members</a:t>
            </a:r>
          </a:p>
          <a:p>
            <a:pPr lvl="1">
              <a:lnSpc>
                <a:spcPct val="120000"/>
              </a:lnSpc>
              <a:spcBef>
                <a:spcPts val="0"/>
              </a:spcBef>
              <a:spcAft>
                <a:spcPts val="643"/>
              </a:spcAft>
              <a:buClr>
                <a:srgbClr val="00B050"/>
              </a:buClr>
              <a:buSzPct val="115000"/>
              <a:defRPr/>
            </a:pPr>
            <a:r>
              <a:rPr lang="en-US" sz="1600" dirty="0">
                <a:solidFill>
                  <a:schemeClr val="tx1"/>
                </a:solidFill>
              </a:rPr>
              <a:t># of new Spanish speaking volunteers, blood donations and financial donations from priority communities</a:t>
            </a:r>
          </a:p>
          <a:p>
            <a:pPr lvl="1">
              <a:lnSpc>
                <a:spcPct val="120000"/>
              </a:lnSpc>
              <a:spcBef>
                <a:spcPts val="0"/>
              </a:spcBef>
              <a:spcAft>
                <a:spcPts val="643"/>
              </a:spcAft>
              <a:buClr>
                <a:srgbClr val="FF9999"/>
              </a:buClr>
              <a:buSzPct val="115000"/>
              <a:defRPr/>
            </a:pPr>
            <a:r>
              <a:rPr lang="en-US" sz="1600" dirty="0">
                <a:solidFill>
                  <a:schemeClr val="tx1"/>
                </a:solidFill>
              </a:rPr>
              <a:t>Extent to which the LEI initiative is viewed by ARC teammates as a positive element of the region’s diversity environment </a:t>
            </a:r>
          </a:p>
          <a:p>
            <a:pPr marL="0" indent="0" defTabSz="489844">
              <a:lnSpc>
                <a:spcPct val="120000"/>
              </a:lnSpc>
              <a:spcBef>
                <a:spcPts val="643"/>
              </a:spcBef>
              <a:spcAft>
                <a:spcPts val="643"/>
              </a:spcAft>
              <a:buClr>
                <a:schemeClr val="accent5"/>
              </a:buClr>
              <a:buSzPct val="115000"/>
              <a:buNone/>
              <a:defRPr/>
            </a:pPr>
            <a:r>
              <a:rPr lang="en-US" sz="1700" b="1" u="sng" dirty="0">
                <a:solidFill>
                  <a:schemeClr val="tx1"/>
                </a:solidFill>
              </a:rPr>
              <a:t>Program Management (in conjunction with Regional CEP Lead)</a:t>
            </a:r>
          </a:p>
          <a:p>
            <a:pPr marL="400050" lvl="1" indent="0" defTabSz="489844">
              <a:spcBef>
                <a:spcPts val="643"/>
              </a:spcBef>
              <a:spcAft>
                <a:spcPts val="0"/>
              </a:spcAft>
              <a:buClr>
                <a:schemeClr val="accent5"/>
              </a:buClr>
              <a:buSzPct val="115000"/>
              <a:buNone/>
              <a:defRPr/>
            </a:pPr>
            <a:r>
              <a:rPr lang="en-US" sz="1400" b="1" dirty="0">
                <a:solidFill>
                  <a:schemeClr val="tx1"/>
                </a:solidFill>
              </a:rPr>
              <a:t>Infrastructure</a:t>
            </a:r>
          </a:p>
          <a:p>
            <a:pPr lvl="1">
              <a:spcBef>
                <a:spcPts val="643"/>
              </a:spcBef>
              <a:spcAft>
                <a:spcPts val="643"/>
              </a:spcAft>
              <a:buClr>
                <a:srgbClr val="00B050"/>
              </a:buClr>
              <a:buSzPct val="115000"/>
              <a:defRPr/>
            </a:pPr>
            <a:r>
              <a:rPr lang="en-US" sz="1400" dirty="0">
                <a:solidFill>
                  <a:schemeClr val="tx1"/>
                </a:solidFill>
              </a:rPr>
              <a:t>% of LET Staff recruited, trained and supporting mission delivery </a:t>
            </a:r>
          </a:p>
          <a:p>
            <a:pPr lvl="1">
              <a:spcBef>
                <a:spcPts val="643"/>
              </a:spcBef>
              <a:spcAft>
                <a:spcPts val="643"/>
              </a:spcAft>
              <a:buClr>
                <a:srgbClr val="00B050"/>
              </a:buClr>
              <a:buSzPct val="115000"/>
              <a:defRPr/>
            </a:pPr>
            <a:r>
              <a:rPr lang="en-US" sz="1400" dirty="0">
                <a:solidFill>
                  <a:schemeClr val="tx1"/>
                </a:solidFill>
              </a:rPr>
              <a:t># total volunteer hours for regional LET workforce</a:t>
            </a:r>
          </a:p>
          <a:p>
            <a:pPr marL="57150" indent="0">
              <a:spcBef>
                <a:spcPts val="643"/>
              </a:spcBef>
              <a:spcAft>
                <a:spcPts val="0"/>
              </a:spcAft>
              <a:buClr>
                <a:srgbClr val="00B050"/>
              </a:buClr>
              <a:buSzPct val="115000"/>
              <a:buNone/>
              <a:tabLst>
                <a:tab pos="400050" algn="l"/>
              </a:tabLst>
              <a:defRPr/>
            </a:pPr>
            <a:r>
              <a:rPr lang="en-US" sz="1400" dirty="0">
                <a:solidFill>
                  <a:schemeClr val="tx1"/>
                </a:solidFill>
              </a:rPr>
              <a:t>	</a:t>
            </a:r>
            <a:r>
              <a:rPr lang="en-US" sz="1400" b="1" dirty="0">
                <a:solidFill>
                  <a:schemeClr val="tx1"/>
                </a:solidFill>
              </a:rPr>
              <a:t>Outreach &amp; Activities</a:t>
            </a:r>
          </a:p>
          <a:p>
            <a:pPr lvl="1" eaLnBrk="1" fontAlgn="t" hangingPunct="1">
              <a:spcBef>
                <a:spcPts val="643"/>
              </a:spcBef>
              <a:buClr>
                <a:srgbClr val="FFC000"/>
              </a:buClr>
              <a:buSzPct val="115000"/>
            </a:pPr>
            <a:r>
              <a:rPr lang="en-US" sz="1400" dirty="0">
                <a:solidFill>
                  <a:schemeClr val="tx1"/>
                </a:solidFill>
              </a:rPr>
              <a:t># of community meetings held</a:t>
            </a:r>
          </a:p>
          <a:p>
            <a:pPr lvl="1" eaLnBrk="1" fontAlgn="t" hangingPunct="1">
              <a:spcBef>
                <a:spcPts val="643"/>
              </a:spcBef>
              <a:buClr>
                <a:srgbClr val="FFC000"/>
              </a:buClr>
              <a:buSzPct val="115000"/>
            </a:pPr>
            <a:r>
              <a:rPr lang="en-US" sz="1400" dirty="0">
                <a:solidFill>
                  <a:schemeClr val="tx1"/>
                </a:solidFill>
              </a:rPr>
              <a:t># of community outreach events conducted</a:t>
            </a:r>
          </a:p>
          <a:p>
            <a:pPr lvl="1" eaLnBrk="1" fontAlgn="t" hangingPunct="1">
              <a:spcBef>
                <a:spcPts val="643"/>
              </a:spcBef>
              <a:buClr>
                <a:srgbClr val="FFC000"/>
              </a:buClr>
              <a:buSzPct val="115000"/>
            </a:pPr>
            <a:r>
              <a:rPr lang="en-US" sz="1400" dirty="0">
                <a:solidFill>
                  <a:schemeClr val="tx1"/>
                </a:solidFill>
              </a:rPr>
              <a:t># and form of communications (video, social media, or print) tailored to the Latino &amp; Hispanic community</a:t>
            </a:r>
          </a:p>
          <a:p>
            <a:pPr lvl="1" eaLnBrk="1" fontAlgn="t" hangingPunct="1">
              <a:spcBef>
                <a:spcPts val="643"/>
              </a:spcBef>
              <a:buClr>
                <a:srgbClr val="FFC000"/>
              </a:buClr>
              <a:buSzPct val="115000"/>
            </a:pPr>
            <a:r>
              <a:rPr lang="en-US" sz="1400" dirty="0">
                <a:solidFill>
                  <a:schemeClr val="tx1"/>
                </a:solidFill>
              </a:rPr>
              <a:t># and type of communications products translated for community</a:t>
            </a:r>
          </a:p>
          <a:p>
            <a:pPr marL="400050" lvl="1" indent="0" defTabSz="489844">
              <a:spcBef>
                <a:spcPts val="643"/>
              </a:spcBef>
              <a:spcAft>
                <a:spcPts val="0"/>
              </a:spcAft>
              <a:buClr>
                <a:schemeClr val="accent5"/>
              </a:buClr>
              <a:buSzPct val="115000"/>
              <a:buNone/>
              <a:defRPr/>
            </a:pPr>
            <a:r>
              <a:rPr lang="en-US" sz="1400" b="1" dirty="0">
                <a:solidFill>
                  <a:schemeClr val="tx1"/>
                </a:solidFill>
              </a:rPr>
              <a:t>Inclusion</a:t>
            </a:r>
          </a:p>
          <a:p>
            <a:pPr lvl="1" defTabSz="489844">
              <a:spcBef>
                <a:spcPts val="643"/>
              </a:spcBef>
              <a:spcAft>
                <a:spcPts val="643"/>
              </a:spcAft>
              <a:buClr>
                <a:schemeClr val="accent5"/>
              </a:buClr>
              <a:buSzPct val="115000"/>
              <a:defRPr/>
            </a:pPr>
            <a:r>
              <a:rPr lang="en-US" sz="1400" dirty="0">
                <a:solidFill>
                  <a:schemeClr val="tx1"/>
                </a:solidFill>
              </a:rPr>
              <a:t>At least 80% of Regional community partners report satisfaction with or make recommendation to improve RC CEP activities</a:t>
            </a:r>
          </a:p>
          <a:p>
            <a:pPr marL="398463" lvl="1" indent="0" defTabSz="489844">
              <a:spcBef>
                <a:spcPts val="643"/>
              </a:spcBef>
              <a:spcAft>
                <a:spcPts val="0"/>
              </a:spcAft>
              <a:buClr>
                <a:schemeClr val="accent5"/>
              </a:buClr>
              <a:buSzPct val="115000"/>
              <a:buNone/>
              <a:defRPr/>
            </a:pPr>
            <a:r>
              <a:rPr lang="en-US" sz="1400" b="1" dirty="0"/>
              <a:t>Outcomes</a:t>
            </a:r>
          </a:p>
          <a:p>
            <a:pPr lvl="1" eaLnBrk="1" fontAlgn="t" hangingPunct="1">
              <a:spcBef>
                <a:spcPts val="643"/>
              </a:spcBef>
              <a:buClr>
                <a:srgbClr val="F385A4"/>
              </a:buClr>
              <a:buSzPct val="115000"/>
            </a:pPr>
            <a:r>
              <a:rPr lang="en-US" sz="1400" dirty="0"/>
              <a:t>% increase in services in priority </a:t>
            </a:r>
            <a:r>
              <a:rPr lang="en-US" sz="1400" dirty="0">
                <a:solidFill>
                  <a:schemeClr val="tx1"/>
                </a:solidFill>
              </a:rPr>
              <a:t>communities (i.e. home fire response, DAT calls, blood donations, financial donations, participation in the mission) </a:t>
            </a:r>
          </a:p>
          <a:p>
            <a:pPr lvl="1" eaLnBrk="1" fontAlgn="t" hangingPunct="1">
              <a:spcBef>
                <a:spcPts val="643"/>
              </a:spcBef>
              <a:buClr>
                <a:srgbClr val="F385A4"/>
              </a:buClr>
              <a:buSzPct val="115000"/>
            </a:pPr>
            <a:r>
              <a:rPr lang="en-US" sz="1400" dirty="0"/>
              <a:t>% increase in Spanish speaking workforce</a:t>
            </a:r>
          </a:p>
        </p:txBody>
      </p:sp>
    </p:spTree>
    <p:extLst>
      <p:ext uri="{BB962C8B-B14F-4D97-AF65-F5344CB8AC3E}">
        <p14:creationId xmlns:p14="http://schemas.microsoft.com/office/powerpoint/2010/main" val="89914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1357" y="127077"/>
            <a:ext cx="9946821" cy="1143000"/>
          </a:xfrm>
          <a:ln w="19050">
            <a:noFill/>
          </a:ln>
        </p:spPr>
        <p:txBody>
          <a:bodyPr>
            <a:noAutofit/>
          </a:bodyPr>
          <a:lstStyle/>
          <a:p>
            <a:pPr algn="ctr"/>
            <a:r>
              <a:rPr lang="en-US" sz="3857" dirty="0">
                <a:latin typeface="Arial" panose="020B0604020202020204" pitchFamily="34" charset="0"/>
                <a:cs typeface="Arial" panose="020B0604020202020204" pitchFamily="34" charset="0"/>
              </a:rPr>
              <a:t>Products and Tools</a:t>
            </a:r>
          </a:p>
        </p:txBody>
      </p:sp>
      <p:sp>
        <p:nvSpPr>
          <p:cNvPr id="2" name="Slide Number Placeholder 1"/>
          <p:cNvSpPr>
            <a:spLocks noGrp="1"/>
          </p:cNvSpPr>
          <p:nvPr>
            <p:ph type="sldNum" sz="quarter" idx="10"/>
          </p:nvPr>
        </p:nvSpPr>
        <p:spPr>
          <a:xfrm>
            <a:off x="10955452" y="6324600"/>
            <a:ext cx="877660" cy="261610"/>
          </a:xfrm>
        </p:spPr>
        <p:txBody>
          <a:bodyPr/>
          <a:lstStyle/>
          <a:p>
            <a:pPr>
              <a:defRPr/>
            </a:pPr>
            <a:fld id="{A43BB37E-AFF9-C341-9646-E7C4E54537E9}" type="slidenum">
              <a:rPr lang="en-US" altLang="en-US" sz="1100">
                <a:solidFill>
                  <a:prstClr val="black"/>
                </a:solidFill>
              </a:rPr>
              <a:pPr>
                <a:defRPr/>
              </a:pPr>
              <a:t>8</a:t>
            </a:fld>
            <a:endParaRPr lang="en-US" altLang="en-US" sz="1100" dirty="0">
              <a:solidFill>
                <a:prstClr val="black"/>
              </a:solidFill>
            </a:endParaRPr>
          </a:p>
        </p:txBody>
      </p:sp>
      <p:sp>
        <p:nvSpPr>
          <p:cNvPr id="3" name="Rectangle 2"/>
          <p:cNvSpPr/>
          <p:nvPr/>
        </p:nvSpPr>
        <p:spPr>
          <a:xfrm>
            <a:off x="505166" y="993364"/>
            <a:ext cx="11327946" cy="389209"/>
          </a:xfrm>
          <a:prstGeom prst="rect">
            <a:avLst/>
          </a:prstGeom>
        </p:spPr>
        <p:txBody>
          <a:bodyPr wrap="square">
            <a:spAutoFit/>
          </a:bodyPr>
          <a:lstStyle/>
          <a:p>
            <a:r>
              <a:rPr lang="en-US" sz="1929" dirty="0">
                <a:solidFill>
                  <a:prstClr val="black"/>
                </a:solidFill>
                <a:latin typeface="Arial" panose="020B0604020202020204" pitchFamily="34" charset="0"/>
                <a:cs typeface="Arial" panose="020B0604020202020204" pitchFamily="34" charset="0"/>
              </a:rPr>
              <a:t>The following is a list of products that have been developed to support pilot execution for one year:</a:t>
            </a:r>
          </a:p>
        </p:txBody>
      </p:sp>
      <p:sp>
        <p:nvSpPr>
          <p:cNvPr id="17" name="Content Placeholder 2"/>
          <p:cNvSpPr txBox="1">
            <a:spLocks/>
          </p:cNvSpPr>
          <p:nvPr/>
        </p:nvSpPr>
        <p:spPr bwMode="auto">
          <a:xfrm>
            <a:off x="479766" y="1524000"/>
            <a:ext cx="11487828" cy="4553014"/>
          </a:xfrm>
          <a:prstGeom prst="rect">
            <a:avLst/>
          </a:prstGeom>
          <a:noFill/>
          <a:ln w="9525">
            <a:noFill/>
            <a:miter lim="800000"/>
            <a:headEnd/>
            <a:tailEnd/>
          </a:ln>
        </p:spPr>
        <p:txBody>
          <a:bodyPr vert="horz" wrap="square" lIns="97971" tIns="48986" rIns="97971" bIns="48986" numCol="1" anchor="t" anchorCtr="0" compatLnSpc="1">
            <a:prstTxWarp prst="textNoShape">
              <a:avLst/>
            </a:prstTxWarp>
            <a:normAutofit/>
          </a:bodyPr>
          <a:lstStyle>
            <a:lvl1pPr marL="342900" indent="-342900" algn="l" defTabSz="457200" rtl="0" eaLnBrk="0" fontAlgn="base" hangingPunct="0">
              <a:spcBef>
                <a:spcPct val="20000"/>
              </a:spcBef>
              <a:spcAft>
                <a:spcPct val="0"/>
              </a:spcAft>
              <a:buClr>
                <a:srgbClr val="ED1B2E"/>
              </a:buClr>
              <a:buSzPct val="75000"/>
              <a:buFont typeface="Wingdings" pitchFamily="2" charset="2"/>
              <a:buChar char="§"/>
              <a:defRPr sz="2600" kern="1200">
                <a:solidFill>
                  <a:srgbClr val="313231"/>
                </a:solidFill>
                <a:latin typeface="Arial"/>
                <a:ea typeface="Geneva" charset="0"/>
                <a:cs typeface="Arial"/>
              </a:defRPr>
            </a:lvl1pPr>
            <a:lvl2pPr marL="742950" indent="-285750" algn="l" defTabSz="457200" rtl="0" eaLnBrk="0" fontAlgn="base" hangingPunct="0">
              <a:spcBef>
                <a:spcPct val="20000"/>
              </a:spcBef>
              <a:spcAft>
                <a:spcPct val="0"/>
              </a:spcAft>
              <a:buClr>
                <a:srgbClr val="ED1B2E"/>
              </a:buClr>
              <a:buSzPct val="75000"/>
              <a:buFont typeface="Wingdings" pitchFamily="2" charset="2"/>
              <a:buChar char="§"/>
              <a:defRPr sz="2400" kern="1200">
                <a:solidFill>
                  <a:srgbClr val="313231"/>
                </a:solidFill>
                <a:latin typeface="Arial"/>
                <a:ea typeface="Geneva" charset="0"/>
                <a:cs typeface="Arial"/>
              </a:defRPr>
            </a:lvl2pPr>
            <a:lvl3pPr marL="1143000" indent="-228600" algn="l" defTabSz="457200" rtl="0" eaLnBrk="0" fontAlgn="base" hangingPunct="0">
              <a:spcBef>
                <a:spcPct val="20000"/>
              </a:spcBef>
              <a:spcAft>
                <a:spcPct val="0"/>
              </a:spcAft>
              <a:buClr>
                <a:srgbClr val="ED1B2E"/>
              </a:buClr>
              <a:buSzPct val="75000"/>
              <a:buFont typeface="Wingdings" pitchFamily="2" charset="2"/>
              <a:buChar char="§"/>
              <a:defRPr sz="2200" kern="1200">
                <a:solidFill>
                  <a:srgbClr val="313231"/>
                </a:solidFill>
                <a:latin typeface="Arial"/>
                <a:ea typeface="Geneva" charset="0"/>
                <a:cs typeface="Arial"/>
              </a:defRPr>
            </a:lvl3pPr>
            <a:lvl4pPr marL="1600200" indent="-228600" algn="l" defTabSz="457200" rtl="0" eaLnBrk="0" fontAlgn="base" hangingPunct="0">
              <a:spcBef>
                <a:spcPct val="20000"/>
              </a:spcBef>
              <a:spcAft>
                <a:spcPct val="0"/>
              </a:spcAft>
              <a:buClr>
                <a:srgbClr val="ED1B2E"/>
              </a:buClr>
              <a:buSzPct val="75000"/>
              <a:buFont typeface="Wingdings" pitchFamily="2" charset="2"/>
              <a:buChar char="§"/>
              <a:defRPr sz="2000" kern="1200">
                <a:solidFill>
                  <a:srgbClr val="313231"/>
                </a:solidFill>
                <a:latin typeface="Arial"/>
                <a:ea typeface="Geneva" charset="0"/>
                <a:cs typeface="Arial"/>
              </a:defRPr>
            </a:lvl4pPr>
            <a:lvl5pPr marL="2057400" indent="-228600" algn="l" defTabSz="457200" rtl="0" eaLnBrk="0" fontAlgn="base" hangingPunct="0">
              <a:spcBef>
                <a:spcPct val="20000"/>
              </a:spcBef>
              <a:spcAft>
                <a:spcPct val="0"/>
              </a:spcAft>
              <a:buClr>
                <a:srgbClr val="ED1B2E"/>
              </a:buClr>
              <a:buSzPct val="75000"/>
              <a:buFont typeface="Wingdings" pitchFamily="2" charset="2"/>
              <a:buChar char="§"/>
              <a:defRPr kern="1200">
                <a:solidFill>
                  <a:srgbClr val="313231"/>
                </a:solidFill>
                <a:latin typeface="Arial"/>
                <a:ea typeface="Geneva"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7383" indent="-367383" defTabSz="489844">
              <a:lnSpc>
                <a:spcPct val="120000"/>
              </a:lnSpc>
              <a:spcBef>
                <a:spcPts val="643"/>
              </a:spcBef>
              <a:spcAft>
                <a:spcPts val="643"/>
              </a:spcAft>
              <a:buClr>
                <a:schemeClr val="accent1"/>
              </a:buClr>
              <a:buSzPct val="115000"/>
              <a:defRPr/>
            </a:pPr>
            <a:r>
              <a:rPr lang="en-US" sz="1600" dirty="0">
                <a:solidFill>
                  <a:schemeClr val="tx1"/>
                </a:solidFill>
              </a:rPr>
              <a:t>Steady State Standards and Procedures and supporting doctrine bulletins</a:t>
            </a:r>
          </a:p>
          <a:p>
            <a:pPr>
              <a:lnSpc>
                <a:spcPct val="120000"/>
              </a:lnSpc>
              <a:spcBef>
                <a:spcPts val="643"/>
              </a:spcBef>
              <a:spcAft>
                <a:spcPts val="643"/>
              </a:spcAft>
              <a:buClr>
                <a:srgbClr val="00B050"/>
              </a:buClr>
              <a:buSzPct val="115000"/>
              <a:defRPr/>
            </a:pPr>
            <a:r>
              <a:rPr lang="en-US" sz="1600" dirty="0">
                <a:solidFill>
                  <a:schemeClr val="tx1"/>
                </a:solidFill>
              </a:rPr>
              <a:t>8 Training modules focused on knowledge, attitudes and best practices to effectively engage the Latino community.  </a:t>
            </a:r>
          </a:p>
          <a:p>
            <a:pPr>
              <a:lnSpc>
                <a:spcPct val="120000"/>
              </a:lnSpc>
              <a:spcBef>
                <a:spcPts val="643"/>
              </a:spcBef>
              <a:spcAft>
                <a:spcPts val="643"/>
              </a:spcAft>
              <a:buClr>
                <a:srgbClr val="00B050"/>
              </a:buClr>
              <a:buSzPct val="115000"/>
              <a:defRPr/>
            </a:pPr>
            <a:r>
              <a:rPr lang="en-US" sz="1600" dirty="0">
                <a:solidFill>
                  <a:schemeClr val="tx1"/>
                </a:solidFill>
              </a:rPr>
              <a:t>3 Job Descriptions and Steady State Table of organizations</a:t>
            </a:r>
          </a:p>
          <a:p>
            <a:pPr eaLnBrk="1" fontAlgn="t" hangingPunct="1">
              <a:lnSpc>
                <a:spcPct val="120000"/>
              </a:lnSpc>
              <a:spcBef>
                <a:spcPts val="643"/>
              </a:spcBef>
              <a:buClr>
                <a:srgbClr val="FFC000"/>
              </a:buClr>
              <a:buSzPct val="115000"/>
            </a:pPr>
            <a:r>
              <a:rPr lang="en-US" sz="1600" dirty="0">
                <a:solidFill>
                  <a:schemeClr val="tx1"/>
                </a:solidFill>
              </a:rPr>
              <a:t>Customized RCView Mapping Tool for each Pilot Region.  </a:t>
            </a:r>
          </a:p>
          <a:p>
            <a:pPr eaLnBrk="1" fontAlgn="t" hangingPunct="1">
              <a:lnSpc>
                <a:spcPct val="120000"/>
              </a:lnSpc>
              <a:spcBef>
                <a:spcPts val="643"/>
              </a:spcBef>
              <a:buClr>
                <a:srgbClr val="F385A4"/>
              </a:buClr>
              <a:buSzPct val="115000"/>
            </a:pPr>
            <a:r>
              <a:rPr lang="en-US" sz="1600" dirty="0">
                <a:solidFill>
                  <a:schemeClr val="tx1"/>
                </a:solidFill>
              </a:rPr>
              <a:t>CEP Partner Questionnaire </a:t>
            </a:r>
          </a:p>
          <a:p>
            <a:pPr eaLnBrk="1" fontAlgn="t" hangingPunct="1">
              <a:lnSpc>
                <a:spcPct val="120000"/>
              </a:lnSpc>
              <a:spcBef>
                <a:spcPts val="643"/>
              </a:spcBef>
              <a:buClr>
                <a:srgbClr val="F385A4"/>
              </a:buClr>
              <a:buSzPct val="115000"/>
            </a:pPr>
            <a:r>
              <a:rPr lang="en-US" sz="1600" dirty="0">
                <a:solidFill>
                  <a:schemeClr val="tx1"/>
                </a:solidFill>
              </a:rPr>
              <a:t>CEP handheld field survey and tracking tool</a:t>
            </a:r>
          </a:p>
          <a:p>
            <a:pPr marL="367383" indent="-367383" defTabSz="489844">
              <a:spcBef>
                <a:spcPts val="643"/>
              </a:spcBef>
              <a:spcAft>
                <a:spcPts val="643"/>
              </a:spcAft>
              <a:defRPr/>
            </a:pPr>
            <a:endParaRPr lang="en-US" sz="1714" dirty="0">
              <a:solidFill>
                <a:srgbClr val="0070C0"/>
              </a:solidFill>
            </a:endParaRPr>
          </a:p>
        </p:txBody>
      </p:sp>
    </p:spTree>
    <p:extLst>
      <p:ext uri="{BB962C8B-B14F-4D97-AF65-F5344CB8AC3E}">
        <p14:creationId xmlns:p14="http://schemas.microsoft.com/office/powerpoint/2010/main" val="3728518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74146055-BE95-40F8-A50E-EC237DA389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499" y="637672"/>
            <a:ext cx="10619325" cy="55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BAF4122-A508-416E-8BDE-BCD76D6BFE2A}"/>
              </a:ext>
            </a:extLst>
          </p:cNvPr>
          <p:cNvSpPr txBox="1"/>
          <p:nvPr/>
        </p:nvSpPr>
        <p:spPr>
          <a:xfrm>
            <a:off x="919921" y="22364"/>
            <a:ext cx="10711486" cy="646331"/>
          </a:xfrm>
          <a:prstGeom prst="rect">
            <a:avLst/>
          </a:prstGeom>
          <a:solidFill>
            <a:schemeClr val="bg1"/>
          </a:solidFill>
        </p:spPr>
        <p:txBody>
          <a:bodyPr wrap="square" rtlCol="0">
            <a:spAutoFit/>
          </a:bodyPr>
          <a:lstStyle/>
          <a:p>
            <a:pPr algn="ctr"/>
            <a:r>
              <a:rPr lang="en-US" sz="3600" b="1" dirty="0">
                <a:solidFill>
                  <a:srgbClr val="FF0000"/>
                </a:solidFill>
                <a:latin typeface="Arial" panose="020B0604020202020204" pitchFamily="34" charset="0"/>
                <a:cs typeface="Arial" panose="020B0604020202020204" pitchFamily="34" charset="0"/>
              </a:rPr>
              <a:t>Process &amp; Timeframe - Regional Activities</a:t>
            </a:r>
          </a:p>
        </p:txBody>
      </p:sp>
      <p:sp>
        <p:nvSpPr>
          <p:cNvPr id="6" name="TextBox 5">
            <a:extLst>
              <a:ext uri="{FF2B5EF4-FFF2-40B4-BE49-F238E27FC236}">
                <a16:creationId xmlns:a16="http://schemas.microsoft.com/office/drawing/2014/main" id="{094D2957-AF47-4AF3-9225-45CF20ECD573}"/>
              </a:ext>
            </a:extLst>
          </p:cNvPr>
          <p:cNvSpPr txBox="1"/>
          <p:nvPr/>
        </p:nvSpPr>
        <p:spPr>
          <a:xfrm>
            <a:off x="9792591" y="1485900"/>
            <a:ext cx="1646934"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Feb 2021</a:t>
            </a:r>
          </a:p>
        </p:txBody>
      </p:sp>
      <p:sp>
        <p:nvSpPr>
          <p:cNvPr id="7" name="TextBox 6">
            <a:extLst>
              <a:ext uri="{FF2B5EF4-FFF2-40B4-BE49-F238E27FC236}">
                <a16:creationId xmlns:a16="http://schemas.microsoft.com/office/drawing/2014/main" id="{DDE5B89D-B9C4-4597-9C1E-C93DD61F2A57}"/>
              </a:ext>
            </a:extLst>
          </p:cNvPr>
          <p:cNvSpPr txBox="1"/>
          <p:nvPr/>
        </p:nvSpPr>
        <p:spPr>
          <a:xfrm>
            <a:off x="2335052" y="1495098"/>
            <a:ext cx="1183672"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Dec 2020</a:t>
            </a:r>
          </a:p>
        </p:txBody>
      </p:sp>
      <p:sp>
        <p:nvSpPr>
          <p:cNvPr id="11" name="TextBox 10">
            <a:extLst>
              <a:ext uri="{FF2B5EF4-FFF2-40B4-BE49-F238E27FC236}">
                <a16:creationId xmlns:a16="http://schemas.microsoft.com/office/drawing/2014/main" id="{85BFA524-8103-4855-84BF-0DB4A844EB89}"/>
              </a:ext>
            </a:extLst>
          </p:cNvPr>
          <p:cNvSpPr txBox="1"/>
          <p:nvPr/>
        </p:nvSpPr>
        <p:spPr>
          <a:xfrm>
            <a:off x="3674848" y="1500801"/>
            <a:ext cx="1163108"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Dec 2020</a:t>
            </a:r>
          </a:p>
        </p:txBody>
      </p:sp>
      <p:sp>
        <p:nvSpPr>
          <p:cNvPr id="13" name="TextBox 12">
            <a:extLst>
              <a:ext uri="{FF2B5EF4-FFF2-40B4-BE49-F238E27FC236}">
                <a16:creationId xmlns:a16="http://schemas.microsoft.com/office/drawing/2014/main" id="{52FB4729-8866-4E11-9C73-1EE67D366286}"/>
              </a:ext>
            </a:extLst>
          </p:cNvPr>
          <p:cNvSpPr txBox="1"/>
          <p:nvPr/>
        </p:nvSpPr>
        <p:spPr>
          <a:xfrm>
            <a:off x="4984765" y="1505740"/>
            <a:ext cx="1183672"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Dec 2020</a:t>
            </a:r>
          </a:p>
        </p:txBody>
      </p:sp>
      <p:sp>
        <p:nvSpPr>
          <p:cNvPr id="15" name="TextBox 14">
            <a:extLst>
              <a:ext uri="{FF2B5EF4-FFF2-40B4-BE49-F238E27FC236}">
                <a16:creationId xmlns:a16="http://schemas.microsoft.com/office/drawing/2014/main" id="{DBB3E219-E0FC-4122-853A-677B6DB0646C}"/>
              </a:ext>
            </a:extLst>
          </p:cNvPr>
          <p:cNvSpPr txBox="1"/>
          <p:nvPr/>
        </p:nvSpPr>
        <p:spPr>
          <a:xfrm>
            <a:off x="1069193" y="1485900"/>
            <a:ext cx="1140607"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Nov 2020</a:t>
            </a:r>
          </a:p>
        </p:txBody>
      </p:sp>
      <p:sp>
        <p:nvSpPr>
          <p:cNvPr id="19" name="TextBox 18">
            <a:extLst>
              <a:ext uri="{FF2B5EF4-FFF2-40B4-BE49-F238E27FC236}">
                <a16:creationId xmlns:a16="http://schemas.microsoft.com/office/drawing/2014/main" id="{142FAC2C-7E9A-4AF5-AA89-A1F1DC300671}"/>
              </a:ext>
            </a:extLst>
          </p:cNvPr>
          <p:cNvSpPr txBox="1"/>
          <p:nvPr/>
        </p:nvSpPr>
        <p:spPr>
          <a:xfrm>
            <a:off x="8384822" y="1501509"/>
            <a:ext cx="1245642"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Jan 2021</a:t>
            </a:r>
          </a:p>
        </p:txBody>
      </p:sp>
      <p:sp>
        <p:nvSpPr>
          <p:cNvPr id="21" name="TextBox 20">
            <a:extLst>
              <a:ext uri="{FF2B5EF4-FFF2-40B4-BE49-F238E27FC236}">
                <a16:creationId xmlns:a16="http://schemas.microsoft.com/office/drawing/2014/main" id="{21E835EB-6BBC-4D21-A4D5-838E551ABEB9}"/>
              </a:ext>
            </a:extLst>
          </p:cNvPr>
          <p:cNvSpPr txBox="1"/>
          <p:nvPr/>
        </p:nvSpPr>
        <p:spPr>
          <a:xfrm>
            <a:off x="6330565" y="1501509"/>
            <a:ext cx="1892130"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Dec 2020</a:t>
            </a:r>
          </a:p>
        </p:txBody>
      </p:sp>
      <p:sp>
        <p:nvSpPr>
          <p:cNvPr id="23" name="TextBox 22">
            <a:extLst>
              <a:ext uri="{FF2B5EF4-FFF2-40B4-BE49-F238E27FC236}">
                <a16:creationId xmlns:a16="http://schemas.microsoft.com/office/drawing/2014/main" id="{34CB4588-F803-4B14-83C6-9DB20F7EAD19}"/>
              </a:ext>
            </a:extLst>
          </p:cNvPr>
          <p:cNvSpPr txBox="1"/>
          <p:nvPr/>
        </p:nvSpPr>
        <p:spPr>
          <a:xfrm>
            <a:off x="7736887" y="3352800"/>
            <a:ext cx="2952750"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Mar 2021</a:t>
            </a:r>
          </a:p>
        </p:txBody>
      </p:sp>
      <p:sp>
        <p:nvSpPr>
          <p:cNvPr id="25" name="TextBox 24">
            <a:extLst>
              <a:ext uri="{FF2B5EF4-FFF2-40B4-BE49-F238E27FC236}">
                <a16:creationId xmlns:a16="http://schemas.microsoft.com/office/drawing/2014/main" id="{E6F55425-5A98-469C-9E01-95A4802D341D}"/>
              </a:ext>
            </a:extLst>
          </p:cNvPr>
          <p:cNvSpPr txBox="1"/>
          <p:nvPr/>
        </p:nvSpPr>
        <p:spPr>
          <a:xfrm>
            <a:off x="6473237" y="5464292"/>
            <a:ext cx="3657599" cy="169277"/>
          </a:xfrm>
          <a:prstGeom prst="rect">
            <a:avLst/>
          </a:prstGeom>
          <a:solidFill>
            <a:srgbClr val="FF4B4B"/>
          </a:solidFill>
        </p:spPr>
        <p:txBody>
          <a:bodyPr wrap="square" tIns="0" bIns="0" rtlCol="0">
            <a:spAutoFit/>
          </a:bodyPr>
          <a:lstStyle/>
          <a:p>
            <a:pPr algn="ctr"/>
            <a:r>
              <a:rPr lang="en-US" sz="1100" b="1" dirty="0">
                <a:solidFill>
                  <a:schemeClr val="bg1"/>
                </a:solidFill>
                <a:latin typeface="Arial" panose="020B0604020202020204" pitchFamily="34" charset="0"/>
                <a:cs typeface="Arial" panose="020B0604020202020204" pitchFamily="34" charset="0"/>
              </a:rPr>
              <a:t>Year End</a:t>
            </a:r>
          </a:p>
        </p:txBody>
      </p:sp>
      <p:sp>
        <p:nvSpPr>
          <p:cNvPr id="27" name="TextBox 26">
            <a:extLst>
              <a:ext uri="{FF2B5EF4-FFF2-40B4-BE49-F238E27FC236}">
                <a16:creationId xmlns:a16="http://schemas.microsoft.com/office/drawing/2014/main" id="{486E56D8-E487-4061-9080-542C1DFB5FA0}"/>
              </a:ext>
            </a:extLst>
          </p:cNvPr>
          <p:cNvSpPr txBox="1"/>
          <p:nvPr/>
        </p:nvSpPr>
        <p:spPr>
          <a:xfrm>
            <a:off x="2057400" y="6112789"/>
            <a:ext cx="3622087" cy="169277"/>
          </a:xfrm>
          <a:prstGeom prst="rect">
            <a:avLst/>
          </a:prstGeom>
          <a:solidFill>
            <a:srgbClr val="FF4B4B"/>
          </a:solidFill>
        </p:spPr>
        <p:txBody>
          <a:bodyPr wrap="square" tIns="0" bIns="0" rtlCol="0">
            <a:spAutoFit/>
          </a:bodyPr>
          <a:lstStyle/>
          <a:p>
            <a:pPr algn="ctr"/>
            <a:r>
              <a:rPr lang="en-US" sz="1100" b="1">
                <a:solidFill>
                  <a:schemeClr val="bg1"/>
                </a:solidFill>
                <a:latin typeface="Arial" panose="020B0604020202020204" pitchFamily="34" charset="0"/>
                <a:cs typeface="Arial" panose="020B0604020202020204" pitchFamily="34" charset="0"/>
              </a:rPr>
              <a:t>Data Collected Monthly</a:t>
            </a:r>
          </a:p>
        </p:txBody>
      </p:sp>
      <p:sp>
        <p:nvSpPr>
          <p:cNvPr id="16" name="Slide Number Placeholder 1">
            <a:extLst>
              <a:ext uri="{FF2B5EF4-FFF2-40B4-BE49-F238E27FC236}">
                <a16:creationId xmlns:a16="http://schemas.microsoft.com/office/drawing/2014/main" id="{FAA287C8-7399-493F-97A2-BFE5C3E3CA9B}"/>
              </a:ext>
            </a:extLst>
          </p:cNvPr>
          <p:cNvSpPr txBox="1">
            <a:spLocks/>
          </p:cNvSpPr>
          <p:nvPr/>
        </p:nvSpPr>
        <p:spPr>
          <a:xfrm>
            <a:off x="11049000" y="6324600"/>
            <a:ext cx="784112" cy="26161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A43BB37E-AFF9-C341-9646-E7C4E54537E9}" type="slidenum">
              <a:rPr lang="en-US" altLang="en-US" sz="1100" smtClean="0">
                <a:solidFill>
                  <a:prstClr val="black"/>
                </a:solidFill>
              </a:rPr>
              <a:pPr algn="r">
                <a:defRPr/>
              </a:pPr>
              <a:t>9</a:t>
            </a:fld>
            <a:endParaRPr lang="en-US" altLang="en-US" sz="1100" dirty="0">
              <a:solidFill>
                <a:prstClr val="black"/>
              </a:solidFill>
            </a:endParaRPr>
          </a:p>
        </p:txBody>
      </p:sp>
      <p:sp>
        <p:nvSpPr>
          <p:cNvPr id="2" name="TextBox 1">
            <a:extLst>
              <a:ext uri="{FF2B5EF4-FFF2-40B4-BE49-F238E27FC236}">
                <a16:creationId xmlns:a16="http://schemas.microsoft.com/office/drawing/2014/main" id="{1DE1A46B-FFE3-4235-89E9-2980570973A7}"/>
              </a:ext>
            </a:extLst>
          </p:cNvPr>
          <p:cNvSpPr txBox="1"/>
          <p:nvPr/>
        </p:nvSpPr>
        <p:spPr>
          <a:xfrm>
            <a:off x="2209800" y="6400531"/>
            <a:ext cx="9229725" cy="430887"/>
          </a:xfrm>
          <a:prstGeom prst="rect">
            <a:avLst/>
          </a:prstGeom>
          <a:noFill/>
        </p:spPr>
        <p:txBody>
          <a:bodyPr wrap="square" rtlCol="0">
            <a:spAutoFit/>
          </a:bodyPr>
          <a:lstStyle/>
          <a:p>
            <a:r>
              <a:rPr lang="en-US" sz="1100" dirty="0"/>
              <a:t>*Regional Executive orientation and ongoing consultation will include key leadership staff: Regional Communicator, Regional Development Officer RDSE, RVSO and key SAF/ISD &amp; Training Services personnel.  </a:t>
            </a:r>
          </a:p>
        </p:txBody>
      </p:sp>
    </p:spTree>
    <p:extLst>
      <p:ext uri="{BB962C8B-B14F-4D97-AF65-F5344CB8AC3E}">
        <p14:creationId xmlns:p14="http://schemas.microsoft.com/office/powerpoint/2010/main" val="2609209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1E55942476A4C8600A07969C66683" ma:contentTypeVersion="28" ma:contentTypeDescription="Create a new document." ma:contentTypeScope="" ma:versionID="4bc140ca63572e6fa1a24fac52016533">
  <xsd:schema xmlns:xsd="http://www.w3.org/2001/XMLSchema" xmlns:xs="http://www.w3.org/2001/XMLSchema" xmlns:p="http://schemas.microsoft.com/office/2006/metadata/properties" xmlns:ns2="2dc3603f-5043-4258-9444-2917b01e1094" xmlns:ns3="1a816407-3347-4b55-bae3-c297dd0a5413" targetNamespace="http://schemas.microsoft.com/office/2006/metadata/properties" ma:root="true" ma:fieldsID="66406caf7be52cdf7a71b800e5a3b987" ns2:_="" ns3:_="">
    <xsd:import namespace="2dc3603f-5043-4258-9444-2917b01e1094"/>
    <xsd:import namespace="1a816407-3347-4b55-bae3-c297dd0a541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3:_dlc_DocId" minOccurs="0"/>
                <xsd:element ref="ns3:_dlc_DocIdUrl" minOccurs="0"/>
                <xsd:element ref="ns3:_dlc_DocIdPersistId"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3603f-5043-4258-9444-2917b01e10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0885467-fdf6-42e8-a23e-67efc3f39a7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816407-3347-4b55-bae3-c297dd0a541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ad6e89e-c32a-499b-8caa-4f0e8cd744f1}" ma:internalName="TaxCatchAll" ma:showField="CatchAllData" ma:web="1a816407-3347-4b55-bae3-c297dd0a5413">
      <xsd:complexType>
        <xsd:complexContent>
          <xsd:extension base="dms:MultiChoiceLookup">
            <xsd:sequence>
              <xsd:element name="Value" type="dms:Lookup" maxOccurs="unbounded" minOccurs="0" nillable="true"/>
            </xsd:sequence>
          </xsd:extension>
        </xsd:complexContent>
      </xsd:complexType>
    </xsd:element>
    <xsd:element name="_dlc_DocId" ma:index="24" nillable="true" ma:displayName="Document ID Value" ma:description="The value of the document ID assigned to this item." ma:indexed="true"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1a816407-3347-4b55-bae3-c297dd0a5413" xsi:nil="true"/>
    <lcf76f155ced4ddcb4097134ff3c332f xmlns="2dc3603f-5043-4258-9444-2917b01e109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45094A0-4433-4A79-8027-3AFB4B605C63}"/>
</file>

<file path=customXml/itemProps2.xml><?xml version="1.0" encoding="utf-8"?>
<ds:datastoreItem xmlns:ds="http://schemas.openxmlformats.org/officeDocument/2006/customXml" ds:itemID="{0AD87D6B-4AFC-4ABA-8622-6B8F75F89FB4}"/>
</file>

<file path=customXml/itemProps3.xml><?xml version="1.0" encoding="utf-8"?>
<ds:datastoreItem xmlns:ds="http://schemas.openxmlformats.org/officeDocument/2006/customXml" ds:itemID="{E612381D-0E51-4E0E-B0D1-FE9C09D9CDF7}"/>
</file>

<file path=customXml/itemProps4.xml><?xml version="1.0" encoding="utf-8"?>
<ds:datastoreItem xmlns:ds="http://schemas.openxmlformats.org/officeDocument/2006/customXml" ds:itemID="{316BAB78-C847-44A5-A758-8586F7B1C976}"/>
</file>

<file path=docProps/app.xml><?xml version="1.0" encoding="utf-8"?>
<Properties xmlns="http://schemas.openxmlformats.org/officeDocument/2006/extended-properties" xmlns:vt="http://schemas.openxmlformats.org/officeDocument/2006/docPropsVTypes">
  <Template/>
  <TotalTime>62077</TotalTime>
  <Words>1446</Words>
  <Application>Microsoft Office PowerPoint</Application>
  <PresentationFormat>Widescreen</PresentationFormat>
  <Paragraphs>145</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Arial-BoldItalicMT</vt:lpstr>
      <vt:lpstr>Calibri</vt:lpstr>
      <vt:lpstr>Office Theme</vt:lpstr>
      <vt:lpstr>Community Engagement and Partnerships Latino Engagement Pilot Program Overview</vt:lpstr>
      <vt:lpstr>Why Focus on Latino Communities…An Urgent Disparity in Access</vt:lpstr>
      <vt:lpstr>LEI Pilot Program CY 2021</vt:lpstr>
      <vt:lpstr>Latino Engagement Pilots</vt:lpstr>
      <vt:lpstr>Elements of Success</vt:lpstr>
      <vt:lpstr>Tactics to Achieve Elements of Success</vt:lpstr>
      <vt:lpstr>Measures of Effectiveness</vt:lpstr>
      <vt:lpstr>Products and Tools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Immediate Assistance: Self-Registration Pilot</dc:title>
  <dc:creator>Smith, Mark (ED-Recovery)</dc:creator>
  <cp:lastModifiedBy>Smith, Mark (ED-Recovery)</cp:lastModifiedBy>
  <cp:revision>146</cp:revision>
  <cp:lastPrinted>2020-12-15T13:01:50Z</cp:lastPrinted>
  <dcterms:created xsi:type="dcterms:W3CDTF">2020-10-08T17:05:56Z</dcterms:created>
  <dcterms:modified xsi:type="dcterms:W3CDTF">2024-06-04T17:37:35Z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2020-09-21T00:00:00Z</vt:filetime>
  </property>
  <property fmtid="{D5CDD505-2E9C-101B-9397-08002B2CF9AE}" pid="3" name="LastSaved">
    <vt:filetime>2020-10-08T00:00:00Z</vt:filetime>
  </property>
  <property fmtid="{D5CDD505-2E9C-101B-9397-08002B2CF9AE}" pid="4" name="ContentTypeId">
    <vt:lpwstr>0x0101008131E55942476A4C8600A07969C66683</vt:lpwstr>
  </property>
</Properties>
</file>